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8" r:id="rId3"/>
    <p:sldId id="260" r:id="rId4"/>
    <p:sldId id="261" r:id="rId5"/>
    <p:sldId id="281" r:id="rId6"/>
    <p:sldId id="282" r:id="rId7"/>
    <p:sldId id="283" r:id="rId8"/>
    <p:sldId id="262" r:id="rId9"/>
    <p:sldId id="274" r:id="rId10"/>
    <p:sldId id="265" r:id="rId11"/>
    <p:sldId id="267" r:id="rId12"/>
    <p:sldId id="268" r:id="rId13"/>
    <p:sldId id="263" r:id="rId14"/>
    <p:sldId id="291" r:id="rId15"/>
    <p:sldId id="269" r:id="rId16"/>
    <p:sldId id="270" r:id="rId17"/>
    <p:sldId id="288" r:id="rId18"/>
    <p:sldId id="284" r:id="rId19"/>
    <p:sldId id="290" r:id="rId20"/>
    <p:sldId id="289" r:id="rId21"/>
    <p:sldId id="292" r:id="rId22"/>
    <p:sldId id="293" r:id="rId23"/>
    <p:sldId id="294" r:id="rId24"/>
    <p:sldId id="276" r:id="rId25"/>
    <p:sldId id="278" r:id="rId26"/>
    <p:sldId id="279" r:id="rId27"/>
    <p:sldId id="280" r:id="rId28"/>
    <p:sldId id="295" r:id="rId29"/>
    <p:sldId id="296" r:id="rId30"/>
    <p:sldId id="297" r:id="rId31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G:\Microbial%20ecology%20workshsop\charts%20para%20axali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72701415592829E-2"/>
          <c:y val="0.28847116565212982"/>
          <c:w val="0.6900597931511061"/>
          <c:h val="0.488215140818996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Sheet1!$I$47</c:f>
              <c:strCache>
                <c:ptCount val="1"/>
                <c:pt idx="0">
                  <c:v>V.parahaemolyticus phages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9966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666699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969696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808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99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Sheet1!$J$46:$N$46</c:f>
              <c:strCache>
                <c:ptCount val="5"/>
                <c:pt idx="0">
                  <c:v>Green Cape</c:v>
                </c:pt>
                <c:pt idx="1">
                  <c:v>Supsa</c:v>
                </c:pt>
                <c:pt idx="2">
                  <c:v>Chorokhi</c:v>
                </c:pt>
                <c:pt idx="3">
                  <c:v>Batumi Boulevard</c:v>
                </c:pt>
                <c:pt idx="4">
                  <c:v>other marine sites</c:v>
                </c:pt>
              </c:strCache>
            </c:strRef>
          </c:cat>
          <c:val>
            <c:numRef>
              <c:f>Sheet1!$J$47:$N$47</c:f>
              <c:numCache>
                <c:formatCode>General</c:formatCode>
                <c:ptCount val="5"/>
                <c:pt idx="0">
                  <c:v>20</c:v>
                </c:pt>
                <c:pt idx="1">
                  <c:v>5</c:v>
                </c:pt>
                <c:pt idx="2">
                  <c:v>21</c:v>
                </c:pt>
                <c:pt idx="3">
                  <c:v>40</c:v>
                </c:pt>
                <c:pt idx="4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460255488"/>
        <c:axId val="-1284650064"/>
      </c:barChart>
      <c:catAx>
        <c:axId val="-460255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1284650064"/>
        <c:crosses val="autoZero"/>
        <c:auto val="1"/>
        <c:lblAlgn val="ctr"/>
        <c:lblOffset val="100"/>
        <c:noMultiLvlLbl val="0"/>
      </c:catAx>
      <c:valAx>
        <c:axId val="-12846500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460255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7810674463754874E-2"/>
          <c:y val="0.93789468947952892"/>
          <c:w val="0.84839502906731279"/>
          <c:h val="5.573109696060480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180989675038386"/>
          <c:y val="2.8368794326241134E-2"/>
          <c:w val="0.56381333370895725"/>
          <c:h val="0.847706889636861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'GC (2)'!$B$2:$B$15</c:f>
              <c:strCache>
                <c:ptCount val="14"/>
                <c:pt idx="0">
                  <c:v>Synechococcus phage S-SKS1</c:v>
                </c:pt>
                <c:pt idx="1">
                  <c:v>Bathycoccus sp. RCC1105 virus BpV1</c:v>
                </c:pt>
                <c:pt idx="2">
                  <c:v>Synechococcus phage S-SM2</c:v>
                </c:pt>
                <c:pt idx="3">
                  <c:v>Synechococcus phage S-ShM2</c:v>
                </c:pt>
                <c:pt idx="4">
                  <c:v>Prochlorococcus phage Syn33</c:v>
                </c:pt>
                <c:pt idx="5">
                  <c:v>Puniceispirillum phage HMO-2011</c:v>
                </c:pt>
                <c:pt idx="6">
                  <c:v>Synechococcus phage S-RIP1</c:v>
                </c:pt>
                <c:pt idx="7">
                  <c:v>Pelagibacter phage HTVC019P</c:v>
                </c:pt>
                <c:pt idx="8">
                  <c:v> Cyanophage KBS-S-2A</c:v>
                </c:pt>
                <c:pt idx="9">
                  <c:v>Roseobacter phage SIO1</c:v>
                </c:pt>
                <c:pt idx="10">
                  <c:v>Celeribacter phage P12053L</c:v>
                </c:pt>
                <c:pt idx="11">
                  <c:v>Pelagibacter phage HTVC010P</c:v>
                </c:pt>
                <c:pt idx="12">
                  <c:v>Verrucomicrobia phage P8625</c:v>
                </c:pt>
                <c:pt idx="13">
                  <c:v>Marinomonas phage P12026</c:v>
                </c:pt>
              </c:strCache>
            </c:strRef>
          </c:cat>
          <c:val>
            <c:numRef>
              <c:f>'GC (2)'!$C$2:$C$15</c:f>
              <c:numCache>
                <c:formatCode>General</c:formatCode>
                <c:ptCount val="14"/>
                <c:pt idx="0">
                  <c:v>80.229500000000002</c:v>
                </c:pt>
                <c:pt idx="1">
                  <c:v>81.422399999999996</c:v>
                </c:pt>
                <c:pt idx="2">
                  <c:v>81.795400000000001</c:v>
                </c:pt>
                <c:pt idx="3">
                  <c:v>81.526300000000006</c:v>
                </c:pt>
                <c:pt idx="4">
                  <c:v>80.644199999999998</c:v>
                </c:pt>
                <c:pt idx="5">
                  <c:v>61.242400000000004</c:v>
                </c:pt>
                <c:pt idx="6">
                  <c:v>52.895800000000001</c:v>
                </c:pt>
                <c:pt idx="7">
                  <c:v>84.580799999999996</c:v>
                </c:pt>
                <c:pt idx="8">
                  <c:v>61.304000000000002</c:v>
                </c:pt>
                <c:pt idx="9">
                  <c:v>81.620599999999996</c:v>
                </c:pt>
                <c:pt idx="10">
                  <c:v>87.165999999999997</c:v>
                </c:pt>
                <c:pt idx="11">
                  <c:v>84.090900000000005</c:v>
                </c:pt>
                <c:pt idx="12">
                  <c:v>57.4542</c:v>
                </c:pt>
                <c:pt idx="13">
                  <c:v>80.3322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736090144"/>
        <c:axId val="-736089056"/>
      </c:barChart>
      <c:catAx>
        <c:axId val="-7360901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736089056"/>
        <c:crosses val="autoZero"/>
        <c:auto val="1"/>
        <c:lblAlgn val="ctr"/>
        <c:lblOffset val="100"/>
        <c:noMultiLvlLbl val="0"/>
      </c:catAx>
      <c:valAx>
        <c:axId val="-73608905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736090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'BB (2)'!$C$1</c:f>
              <c:strCache>
                <c:ptCount val="1"/>
                <c:pt idx="0">
                  <c:v>Percent of identity 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'BB (2)'!$B$2:$B$9</c:f>
              <c:strCache>
                <c:ptCount val="8"/>
                <c:pt idx="0">
                  <c:v>Synechococcus phage S-SKS1</c:v>
                </c:pt>
                <c:pt idx="1">
                  <c:v>Bathycoccus sp. RCC1105 virus BpV1</c:v>
                </c:pt>
                <c:pt idx="2">
                  <c:v>Synechococcus phage S-SM2</c:v>
                </c:pt>
                <c:pt idx="3">
                  <c:v>Aeromonas phage vB_AsaM-56</c:v>
                </c:pt>
                <c:pt idx="4">
                  <c:v>Pelagibacter phage HTVC019P</c:v>
                </c:pt>
                <c:pt idx="5">
                  <c:v>Celeribacter phage P12053L</c:v>
                </c:pt>
                <c:pt idx="6">
                  <c:v>Pelagibacter phage HTVC010P</c:v>
                </c:pt>
                <c:pt idx="7">
                  <c:v>Marinomonas phage P12026,</c:v>
                </c:pt>
              </c:strCache>
            </c:strRef>
          </c:cat>
          <c:val>
            <c:numRef>
              <c:f>'BB (2)'!$C$2:$C$9</c:f>
              <c:numCache>
                <c:formatCode>General</c:formatCode>
                <c:ptCount val="8"/>
                <c:pt idx="0">
                  <c:v>62.975299999999997</c:v>
                </c:pt>
                <c:pt idx="1">
                  <c:v>72.136700000000005</c:v>
                </c:pt>
                <c:pt idx="2">
                  <c:v>68.303700000000006</c:v>
                </c:pt>
                <c:pt idx="3">
                  <c:v>61.447499999999998</c:v>
                </c:pt>
                <c:pt idx="4">
                  <c:v>53.473999999999997</c:v>
                </c:pt>
                <c:pt idx="5">
                  <c:v>80.880600000000001</c:v>
                </c:pt>
                <c:pt idx="6">
                  <c:v>80.367999999999995</c:v>
                </c:pt>
                <c:pt idx="7">
                  <c:v>73.137900000000002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736088512"/>
        <c:axId val="-736091776"/>
      </c:barChart>
      <c:catAx>
        <c:axId val="-7360885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736091776"/>
        <c:crosses val="autoZero"/>
        <c:auto val="1"/>
        <c:lblAlgn val="ctr"/>
        <c:lblOffset val="100"/>
        <c:noMultiLvlLbl val="0"/>
      </c:catAx>
      <c:valAx>
        <c:axId val="-7360917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7360885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0.08256</cdr:x>
      <cdr:y>0.85521</cdr:y>
    </cdr:from>
    <cdr:to>
      <cdr:x>0.7477</cdr:x>
      <cdr:y>0.87374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147" y="2109781"/>
          <a:ext cx="2071702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700" b="1" dirty="0"/>
            <a:t>%  of  total  V. </a:t>
          </a:r>
          <a:r>
            <a:rPr lang="en-US" sz="700" b="1" dirty="0" err="1"/>
            <a:t>para</a:t>
          </a:r>
          <a:r>
            <a:rPr lang="en-US" sz="700" b="1" dirty="0"/>
            <a:t>  phage  isolates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0.46333</cdr:x>
      <cdr:y>0.93516</cdr:y>
    </cdr:from>
    <cdr:to>
      <cdr:x>0.79249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3600449"/>
          <a:ext cx="17526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Percent of Identity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7321D42-672A-4A98-8F7E-B014FEC85DB7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95DACAAB-E58B-42EE-8340-0F3B23164C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81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501D753-587A-4AC9-AFCB-9B723389C6F5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9E95E0AD-79EA-422C-8003-22862C72D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16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873190-5EE0-48A3-8FF1-8CD49F3D4A12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10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A264-9968-4B87-9F8F-92EDDA3F5C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4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9666" indent="-292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718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205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3692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71179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8666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153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3640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1B11B7-70DB-4FD6-89A0-4BE055C6F1B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6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9666" indent="-292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718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205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3692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71179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8666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153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3640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F4B31E-9495-45C4-A3B4-2337A1F865A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5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9666" indent="-292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718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205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3692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71179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8666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153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3640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2F9BBD-9F58-4061-A09C-8753D9C4ED4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6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AC7D3-6126-4FFC-B5C0-4CD43AF0D4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6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9666" indent="-292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718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205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3692" indent="-23374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71179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8666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153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3640" indent="-233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A001A5-D3D4-4C02-A724-0F096EF9DBC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4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2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5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8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M.Tediashvili,2010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06E3B-1E61-4D91-B716-ADA3DAD900D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195886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A5E0E-B75F-4C46-A116-549D59F3836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1024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93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13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4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7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6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4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7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3E904-2C5F-4A67-A1B0-60917D9BA33A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31A03-19BA-400D-967A-1A8AD19E9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png"/><Relationship Id="rId4" Type="http://schemas.openxmlformats.org/officeDocument/2006/relationships/oleObject" Target="../embeddings/Microsoft_Excel_97-2003_Worksheet3.xls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1747"/>
            <a:ext cx="10515600" cy="44439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b="1" dirty="0" smtClean="0">
                <a:solidFill>
                  <a:srgbClr val="002060"/>
                </a:solidFill>
              </a:rPr>
              <a:t>Opportunities for Development of Master Course </a:t>
            </a:r>
            <a:r>
              <a:rPr lang="en-US" sz="4200" b="1" dirty="0">
                <a:solidFill>
                  <a:srgbClr val="002060"/>
                </a:solidFill>
              </a:rPr>
              <a:t>C</a:t>
            </a:r>
            <a:r>
              <a:rPr lang="en-US" sz="4200" b="1" dirty="0" smtClean="0">
                <a:solidFill>
                  <a:srgbClr val="002060"/>
                </a:solidFill>
              </a:rPr>
              <a:t>urricula and Related </a:t>
            </a:r>
            <a:r>
              <a:rPr lang="en-US" sz="4200" b="1" dirty="0">
                <a:solidFill>
                  <a:srgbClr val="002060"/>
                </a:solidFill>
              </a:rPr>
              <a:t>R</a:t>
            </a:r>
            <a:r>
              <a:rPr lang="en-US" sz="4200" b="1" dirty="0" smtClean="0">
                <a:solidFill>
                  <a:srgbClr val="002060"/>
                </a:solidFill>
              </a:rPr>
              <a:t>esearch </a:t>
            </a:r>
            <a:r>
              <a:rPr lang="en-US" sz="4200" b="1" dirty="0">
                <a:solidFill>
                  <a:srgbClr val="002060"/>
                </a:solidFill>
              </a:rPr>
              <a:t>A</a:t>
            </a:r>
            <a:r>
              <a:rPr lang="en-US" sz="4200" b="1" dirty="0" smtClean="0">
                <a:solidFill>
                  <a:srgbClr val="002060"/>
                </a:solidFill>
              </a:rPr>
              <a:t>ctivities</a:t>
            </a:r>
            <a:br>
              <a:rPr lang="en-US" sz="4200" b="1" dirty="0" smtClean="0">
                <a:solidFill>
                  <a:srgbClr val="002060"/>
                </a:solidFill>
              </a:rPr>
            </a:br>
            <a:r>
              <a:rPr lang="en-US" sz="4200" b="1" dirty="0" smtClean="0">
                <a:solidFill>
                  <a:srgbClr val="002060"/>
                </a:solidFill>
              </a:rPr>
              <a:t> in </a:t>
            </a:r>
            <a:br>
              <a:rPr lang="en-US" sz="4200" b="1" dirty="0" smtClean="0">
                <a:solidFill>
                  <a:srgbClr val="002060"/>
                </a:solidFill>
              </a:rPr>
            </a:br>
            <a:r>
              <a:rPr lang="en-US" sz="4200" b="1" dirty="0" smtClean="0">
                <a:solidFill>
                  <a:srgbClr val="002060"/>
                </a:solidFill>
              </a:rPr>
              <a:t>Environmental Microbiology &amp; Food Safety</a:t>
            </a:r>
            <a:br>
              <a:rPr lang="en-US" sz="4200" b="1" dirty="0" smtClean="0">
                <a:solidFill>
                  <a:srgbClr val="002060"/>
                </a:solidFill>
              </a:rPr>
            </a:br>
            <a:r>
              <a:rPr lang="en-US" sz="4200" b="1" dirty="0" smtClean="0">
                <a:solidFill>
                  <a:srgbClr val="002060"/>
                </a:solidFill>
              </a:rPr>
              <a:t>at the University of Georgia </a:t>
            </a:r>
            <a:br>
              <a:rPr lang="en-US" sz="4200" b="1" dirty="0" smtClean="0">
                <a:solidFill>
                  <a:srgbClr val="002060"/>
                </a:solidFill>
              </a:rPr>
            </a:br>
            <a:r>
              <a:rPr lang="en-US" sz="4200" b="1" dirty="0" smtClean="0">
                <a:solidFill>
                  <a:srgbClr val="002060"/>
                </a:solidFill>
              </a:rPr>
              <a:t/>
            </a:r>
            <a:br>
              <a:rPr lang="en-US" sz="4200" b="1" dirty="0" smtClean="0">
                <a:solidFill>
                  <a:srgbClr val="002060"/>
                </a:solidFill>
              </a:rPr>
            </a:br>
            <a:r>
              <a:rPr lang="en-US" sz="4200" b="1" dirty="0" smtClean="0">
                <a:solidFill>
                  <a:srgbClr val="002060"/>
                </a:solidFill>
              </a:rPr>
              <a:t>   </a:t>
            </a:r>
            <a:r>
              <a:rPr lang="en-GB" dirty="0" smtClean="0"/>
              <a:t>Marina </a:t>
            </a:r>
            <a:r>
              <a:rPr lang="en-GB" dirty="0" err="1"/>
              <a:t>Tediashvili</a:t>
            </a:r>
            <a:r>
              <a:rPr lang="en-GB" dirty="0"/>
              <a:t>, PhD  </a:t>
            </a:r>
            <a:br>
              <a:rPr lang="en-GB" dirty="0"/>
            </a:br>
            <a:r>
              <a:rPr lang="en-GB" dirty="0"/>
              <a:t> </a:t>
            </a:r>
            <a:r>
              <a:rPr lang="en-GB" sz="4000" b="1" dirty="0" smtClean="0"/>
              <a:t>MENVIPRO project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3100" b="1" dirty="0" smtClean="0"/>
              <a:t>Erasmus Plus Program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 </a:t>
            </a:r>
            <a:r>
              <a:rPr lang="en-GB" sz="3100" dirty="0" smtClean="0"/>
              <a:t>University of Georgia,                                                                                         Tbilisi</a:t>
            </a:r>
            <a:r>
              <a:rPr lang="en-GB" sz="3100" dirty="0" smtClean="0"/>
              <a:t>, </a:t>
            </a:r>
            <a:r>
              <a:rPr lang="en-GB" sz="3100" dirty="0" smtClean="0"/>
              <a:t>October </a:t>
            </a:r>
            <a:r>
              <a:rPr lang="en-GB" sz="3100" dirty="0" smtClean="0"/>
              <a:t>8, 2019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3053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525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3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altLang="en-US" sz="33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Eliava</a:t>
            </a:r>
            <a:r>
              <a:rPr lang="en-US" altLang="en-US" sz="3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 of Bacteriophages, </a:t>
            </a:r>
            <a:br>
              <a:rPr lang="en-US" altLang="en-US" sz="3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 and Virology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endParaRPr lang="ru-RU" altLang="en-US" sz="3600" dirty="0"/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178006" y="1124451"/>
            <a:ext cx="7193637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0975">
              <a:buFontTx/>
              <a:buChar char="•"/>
              <a:defRPr/>
            </a:pPr>
            <a:r>
              <a:rPr lang="en-US" altLang="en-US" sz="2800" b="1" dirty="0">
                <a:solidFill>
                  <a:srgbClr val="000066"/>
                </a:solidFill>
                <a:latin typeface="Arial" charset="0"/>
              </a:rPr>
              <a:t>  </a:t>
            </a:r>
            <a:r>
              <a:rPr lang="en-US" altLang="en-US" sz="2600" dirty="0" smtClean="0">
                <a:solidFill>
                  <a:srgbClr val="000066"/>
                </a:solidFill>
                <a:latin typeface="Arial" charset="0"/>
              </a:rPr>
              <a:t>World renown  institution in the field of phage research/phage therapy </a:t>
            </a:r>
          </a:p>
          <a:p>
            <a:pPr marL="450850" indent="-269875">
              <a:buFontTx/>
              <a:buChar char="•"/>
              <a:defRPr/>
            </a:pPr>
            <a:r>
              <a:rPr lang="en-US" altLang="en-US" sz="2600" dirty="0" smtClean="0">
                <a:latin typeface="Arial" charset="0"/>
              </a:rPr>
              <a:t> &gt;95 </a:t>
            </a:r>
            <a:r>
              <a:rPr lang="en-US" altLang="en-US" sz="2600" dirty="0">
                <a:latin typeface="Arial" charset="0"/>
              </a:rPr>
              <a:t>years</a:t>
            </a:r>
            <a:r>
              <a:rPr lang="en-AU" altLang="en-US" sz="2600" dirty="0">
                <a:latin typeface="Arial" charset="0"/>
              </a:rPr>
              <a:t> of</a:t>
            </a:r>
            <a:r>
              <a:rPr lang="en-US" altLang="en-US" sz="2600" dirty="0">
                <a:latin typeface="Arial" charset="0"/>
              </a:rPr>
              <a:t> expertise </a:t>
            </a:r>
            <a:r>
              <a:rPr lang="en-US" altLang="en-US" sz="2600" dirty="0" smtClean="0">
                <a:latin typeface="Arial" charset="0"/>
              </a:rPr>
              <a:t> in  Applied </a:t>
            </a:r>
            <a:r>
              <a:rPr lang="en-US" altLang="en-US" sz="2600" dirty="0">
                <a:latin typeface="Arial" charset="0"/>
              </a:rPr>
              <a:t>Microbiology  </a:t>
            </a:r>
            <a:endParaRPr lang="en-AU" altLang="en-US" sz="2500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Arial" pitchFamily="34" charset="0"/>
              <a:buChar char="•"/>
              <a:tabLst>
                <a:tab pos="3200400" algn="l"/>
              </a:tabLst>
              <a:defRPr/>
            </a:pPr>
            <a:r>
              <a:rPr lang="en-AU" altLang="en-US" sz="2500" dirty="0">
                <a:latin typeface="Arial" charset="0"/>
              </a:rPr>
              <a:t>Development and production   of a diverse variety of bio-preparations                                 - </a:t>
            </a:r>
            <a:r>
              <a:rPr lang="en-AU" altLang="en-US" sz="2500" u="sng" dirty="0">
                <a:latin typeface="Arial" charset="0"/>
              </a:rPr>
              <a:t>Bacteriophages</a:t>
            </a:r>
            <a:r>
              <a:rPr lang="en-AU" altLang="en-US" sz="2500" dirty="0">
                <a:latin typeface="Arial" charset="0"/>
              </a:rPr>
              <a:t>, vaccines, </a:t>
            </a:r>
            <a:r>
              <a:rPr lang="en-AU" altLang="en-US" sz="2500" dirty="0" smtClean="0">
                <a:latin typeface="Arial" charset="0"/>
              </a:rPr>
              <a:t>immune sera</a:t>
            </a:r>
            <a:r>
              <a:rPr lang="en-AU" altLang="en-US" sz="2500" dirty="0">
                <a:latin typeface="Arial" charset="0"/>
              </a:rPr>
              <a:t>, </a:t>
            </a:r>
            <a:r>
              <a:rPr lang="en-AU" altLang="en-US" sz="2500" dirty="0" err="1">
                <a:latin typeface="Arial" charset="0"/>
              </a:rPr>
              <a:t>diagnosticums</a:t>
            </a:r>
            <a:r>
              <a:rPr lang="en-AU" altLang="en-US" sz="2500" dirty="0">
                <a:latin typeface="Arial" charset="0"/>
              </a:rPr>
              <a:t>, </a:t>
            </a:r>
            <a:r>
              <a:rPr lang="en-AU" altLang="en-US" sz="2500" dirty="0" smtClean="0">
                <a:latin typeface="Arial" charset="0"/>
              </a:rPr>
              <a:t>antiviral </a:t>
            </a:r>
            <a:r>
              <a:rPr lang="en-AU" altLang="en-US" sz="2500" dirty="0">
                <a:latin typeface="Arial" charset="0"/>
              </a:rPr>
              <a:t>agents</a:t>
            </a:r>
            <a:r>
              <a:rPr lang="en-AU" altLang="en-US" sz="2500" dirty="0" smtClean="0">
                <a:latin typeface="Arial" charset="0"/>
              </a:rPr>
              <a:t>, probiotics,  </a:t>
            </a:r>
            <a:r>
              <a:rPr lang="en-AU" altLang="en-US" sz="2500" dirty="0">
                <a:latin typeface="Arial" charset="0"/>
              </a:rPr>
              <a:t>enzymes  </a:t>
            </a:r>
            <a:r>
              <a:rPr lang="en-AU" altLang="en-US" sz="2500" dirty="0" err="1">
                <a:latin typeface="Arial" charset="0"/>
              </a:rPr>
              <a:t>etc</a:t>
            </a:r>
            <a:r>
              <a:rPr lang="en-AU" altLang="en-US" sz="25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  <a:tabLst>
                <a:tab pos="3200400" algn="l"/>
              </a:tabLst>
              <a:defRPr/>
            </a:pPr>
            <a:r>
              <a:rPr lang="en-AU" altLang="en-US" sz="2500" b="1" dirty="0">
                <a:solidFill>
                  <a:srgbClr val="800000"/>
                </a:solidFill>
                <a:latin typeface="Arial" charset="0"/>
              </a:rPr>
              <a:t>     </a:t>
            </a:r>
            <a:endParaRPr lang="en-US" altLang="en-US" sz="2500" b="1" dirty="0">
              <a:solidFill>
                <a:srgbClr val="000066"/>
              </a:solidFill>
              <a:latin typeface="Arial" charset="0"/>
            </a:endParaRPr>
          </a:p>
          <a:p>
            <a:pPr>
              <a:defRPr/>
            </a:pPr>
            <a:endParaRPr lang="en-US" altLang="en-US" sz="2500" dirty="0">
              <a:latin typeface="Arial" charset="0"/>
            </a:endParaRPr>
          </a:p>
        </p:txBody>
      </p: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33" y="3117268"/>
            <a:ext cx="17272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36" descr="G:\STCU Partner France\Reports  Marina  P486\Photos P486\B.ant old phages nov 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975" y="4512472"/>
            <a:ext cx="1073499" cy="131156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333" y="250814"/>
            <a:ext cx="1889058" cy="1747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3771" y="2002941"/>
            <a:ext cx="4035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Eliava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 Institute   was established in  1923 in Tbilisi, Georgia  by  professor George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Eliava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</a:t>
            </a: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96" y="235267"/>
            <a:ext cx="1610097" cy="17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545" y="2914059"/>
            <a:ext cx="1187178" cy="1666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558123"/>
            <a:ext cx="2328808" cy="1308826"/>
          </a:xfrm>
          <a:prstGeom prst="rect">
            <a:avLst/>
          </a:prstGeom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656510" y="4512472"/>
            <a:ext cx="158432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700" dirty="0">
                <a:solidFill>
                  <a:schemeClr val="bg1"/>
                </a:solidFill>
              </a:rPr>
              <a:t>BBC NEWS</a:t>
            </a:r>
            <a:endParaRPr lang="en-GB" altLang="en-US" sz="1700" dirty="0">
              <a:solidFill>
                <a:schemeClr val="bg1"/>
              </a:solidFill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09600" y="5324115"/>
            <a:ext cx="24786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bg1"/>
                </a:solidFill>
              </a:rPr>
              <a:t>Phages may be key in bacteria battle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19" y="4512472"/>
            <a:ext cx="1713975" cy="213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008788" y="4558123"/>
            <a:ext cx="7127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</a:rPr>
              <a:t>2014</a:t>
            </a:r>
            <a:endParaRPr lang="en-GB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545" y="4724881"/>
            <a:ext cx="1328738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/>
          <a:stretch/>
        </p:blipFill>
        <p:spPr bwMode="auto">
          <a:xfrm>
            <a:off x="6150563" y="4641332"/>
            <a:ext cx="2422133" cy="131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93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mtClean="0"/>
              <a:t>Marina Tediashvili , Eliava  IBMV 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188914"/>
            <a:ext cx="8353425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     </a:t>
            </a:r>
            <a:br>
              <a:rPr lang="en-US" altLang="en-US" sz="4000" dirty="0"/>
            </a:br>
            <a:r>
              <a:rPr lang="en-US" altLang="en-US" sz="4000" b="1" dirty="0" err="1">
                <a:solidFill>
                  <a:srgbClr val="002060"/>
                </a:solidFill>
              </a:rPr>
              <a:t>Eliava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Institute &amp; </a:t>
            </a:r>
            <a:r>
              <a:rPr lang="en-US" altLang="en-US" sz="4000" b="1" dirty="0" err="1">
                <a:solidFill>
                  <a:srgbClr val="002060"/>
                </a:solidFill>
              </a:rPr>
              <a:t>E</a:t>
            </a:r>
            <a:r>
              <a:rPr lang="en-US" altLang="en-US" sz="4000" b="1" dirty="0" err="1" smtClean="0">
                <a:solidFill>
                  <a:srgbClr val="002060"/>
                </a:solidFill>
              </a:rPr>
              <a:t>liava</a:t>
            </a:r>
            <a:r>
              <a:rPr lang="en-US" altLang="en-US" sz="4000" b="1" dirty="0" smtClean="0">
                <a:solidFill>
                  <a:srgbClr val="002060"/>
                </a:solidFill>
              </a:rPr>
              <a:t> consortium  </a:t>
            </a:r>
            <a:r>
              <a:rPr lang="en-US" altLang="en-US" sz="4000" b="1" dirty="0">
                <a:solidFill>
                  <a:srgbClr val="002060"/>
                </a:solidFill>
              </a:rPr>
              <a:t/>
            </a:r>
            <a:br>
              <a:rPr lang="en-US" altLang="en-US" sz="4000" b="1" dirty="0">
                <a:solidFill>
                  <a:srgbClr val="002060"/>
                </a:solidFill>
              </a:rPr>
            </a:br>
            <a:r>
              <a:rPr lang="en-US" altLang="en-US" sz="4000" b="1" dirty="0">
                <a:solidFill>
                  <a:srgbClr val="990000"/>
                </a:solidFill>
              </a:rPr>
              <a:t>     </a:t>
            </a:r>
            <a:endParaRPr lang="ru-RU" altLang="en-US" sz="4000" b="1" dirty="0">
              <a:solidFill>
                <a:srgbClr val="990000"/>
              </a:solidFill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49" y="1071564"/>
            <a:ext cx="8948561" cy="5583237"/>
          </a:xfrm>
          <a:solidFill>
            <a:schemeClr val="bg1">
              <a:lumMod val="65000"/>
            </a:schemeClr>
          </a:solidFill>
          <a:ln cap="flat">
            <a:solidFill>
              <a:schemeClr val="accent4">
                <a:lumMod val="25000"/>
              </a:schemeClr>
            </a:solidFill>
            <a:prstDash val="sysDot"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3600" b="1" dirty="0" err="1">
                <a:solidFill>
                  <a:srgbClr val="800000"/>
                </a:solidFill>
              </a:rPr>
              <a:t>Eliava</a:t>
            </a:r>
            <a:r>
              <a:rPr lang="en-US" sz="3600" b="1" dirty="0">
                <a:solidFill>
                  <a:srgbClr val="800000"/>
                </a:solidFill>
              </a:rPr>
              <a:t> Consortium   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57349" name="Oval 4"/>
          <p:cNvSpPr>
            <a:spLocks noChangeArrowheads="1"/>
          </p:cNvSpPr>
          <p:nvPr/>
        </p:nvSpPr>
        <p:spPr bwMode="auto">
          <a:xfrm>
            <a:off x="1881189" y="1785939"/>
            <a:ext cx="3235325" cy="3024187"/>
          </a:xfrm>
          <a:prstGeom prst="ellipse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b="1" dirty="0">
              <a:latin typeface="Arial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000066"/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ELIAVA </a:t>
            </a:r>
            <a:r>
              <a:rPr lang="en-US" sz="2800" b="1" dirty="0" smtClean="0">
                <a:solidFill>
                  <a:srgbClr val="000066"/>
                </a:solidFill>
                <a:latin typeface="Arial" charset="0"/>
              </a:rPr>
              <a:t>Institute</a:t>
            </a:r>
            <a:endParaRPr lang="en-US" sz="2800" b="1" dirty="0">
              <a:solidFill>
                <a:srgbClr val="000066"/>
              </a:solidFill>
              <a:latin typeface="Arial" charset="0"/>
            </a:endParaRPr>
          </a:p>
          <a:p>
            <a:pPr algn="ctr">
              <a:defRPr/>
            </a:pPr>
            <a:endParaRPr lang="en-US" b="1" dirty="0">
              <a:solidFill>
                <a:srgbClr val="000066"/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2400" b="1" dirty="0">
                <a:latin typeface="Arial" charset="0"/>
              </a:rPr>
              <a:t>Research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800000"/>
                </a:solidFill>
                <a:latin typeface="Arial" charset="0"/>
              </a:rPr>
              <a:t>Education</a:t>
            </a:r>
            <a:r>
              <a:rPr lang="en-US" sz="2000" b="1" dirty="0">
                <a:solidFill>
                  <a:srgbClr val="800000"/>
                </a:solidFill>
                <a:latin typeface="Arial" charset="0"/>
              </a:rPr>
              <a:t> </a:t>
            </a:r>
            <a:endParaRPr lang="ru-RU" sz="20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 flipH="1">
            <a:off x="5024439" y="2714625"/>
            <a:ext cx="1512887" cy="0"/>
          </a:xfrm>
          <a:prstGeom prst="line">
            <a:avLst/>
          </a:prstGeom>
          <a:noFill/>
          <a:ln w="28575">
            <a:solidFill>
              <a:srgbClr val="00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4953001" y="4143375"/>
            <a:ext cx="1368425" cy="0"/>
          </a:xfrm>
          <a:prstGeom prst="line">
            <a:avLst/>
          </a:prstGeom>
          <a:noFill/>
          <a:ln w="28575">
            <a:solidFill>
              <a:srgbClr val="00006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3143250" y="5805488"/>
            <a:ext cx="609600" cy="5334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9033" name="Oval 9"/>
          <p:cNvSpPr>
            <a:spLocks noChangeArrowheads="1"/>
          </p:cNvSpPr>
          <p:nvPr/>
        </p:nvSpPr>
        <p:spPr bwMode="auto">
          <a:xfrm>
            <a:off x="8882064" y="1571626"/>
            <a:ext cx="1571625" cy="1368425"/>
          </a:xfrm>
          <a:prstGeom prst="ellipse">
            <a:avLst/>
          </a:prstGeom>
          <a:gradFill>
            <a:gsLst>
              <a:gs pos="68000">
                <a:schemeClr val="accent3">
                  <a:lumMod val="75000"/>
                </a:schemeClr>
              </a:gs>
              <a:gs pos="100000">
                <a:srgbClr val="F9E7A5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ELI</a:t>
            </a:r>
            <a:r>
              <a:rPr lang="en-US" dirty="0">
                <a:latin typeface="Arial" charset="0"/>
              </a:rPr>
              <a:t>AV</a:t>
            </a:r>
            <a:r>
              <a:rPr lang="en-US" b="1" dirty="0">
                <a:latin typeface="Arial" charset="0"/>
              </a:rPr>
              <a:t>A </a:t>
            </a:r>
          </a:p>
          <a:p>
            <a:pPr algn="ctr">
              <a:defRPr/>
            </a:pPr>
            <a:r>
              <a:rPr lang="en-US" b="1" dirty="0">
                <a:latin typeface="Arial" charset="0"/>
              </a:rPr>
              <a:t>Media production</a:t>
            </a:r>
            <a:endParaRPr lang="ru-RU" b="1" dirty="0">
              <a:latin typeface="Arial" charset="0"/>
            </a:endParaRPr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6096000" y="2428876"/>
            <a:ext cx="2357438" cy="2232025"/>
          </a:xfrm>
          <a:prstGeom prst="ellipse">
            <a:avLst/>
          </a:prstGeom>
          <a:gradFill rotWithShape="1">
            <a:gsLst>
              <a:gs pos="0">
                <a:srgbClr val="002060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en-US" sz="2200" b="1"/>
              <a:t>ELIAVA</a:t>
            </a:r>
          </a:p>
          <a:p>
            <a:pPr algn="ctr" eaLnBrk="1" hangingPunct="1"/>
            <a:r>
              <a:rPr lang="en-US" altLang="en-US" sz="2200" b="1"/>
              <a:t>Foundation</a:t>
            </a:r>
          </a:p>
          <a:p>
            <a:pPr algn="ctr" eaLnBrk="1" hangingPunct="1"/>
            <a:endParaRPr lang="ru-RU" altLang="en-US" b="1">
              <a:solidFill>
                <a:srgbClr val="FAFAB4"/>
              </a:solidFill>
            </a:endParaRPr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8543926" y="4572000"/>
            <a:ext cx="1909763" cy="1766888"/>
          </a:xfrm>
          <a:prstGeom prst="ellipse">
            <a:avLst/>
          </a:prstGeom>
          <a:gradFill rotWithShape="0">
            <a:gsLst>
              <a:gs pos="0">
                <a:schemeClr val="tx1">
                  <a:lumMod val="85000"/>
                  <a:lumOff val="15000"/>
                </a:schemeClr>
              </a:gs>
              <a:gs pos="78000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80808"/>
                </a:solidFill>
                <a:latin typeface="Arial" charset="0"/>
              </a:rPr>
              <a:t>Eiava</a:t>
            </a:r>
            <a:r>
              <a:rPr lang="en-US" b="1" dirty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solidFill>
                  <a:srgbClr val="080808"/>
                </a:solidFill>
                <a:latin typeface="Arial" charset="0"/>
              </a:rPr>
              <a:t>Diagnostic center</a:t>
            </a:r>
            <a:endParaRPr lang="ru-RU" b="1" dirty="0">
              <a:solidFill>
                <a:srgbClr val="080808"/>
              </a:solidFill>
              <a:latin typeface="Arial" charset="0"/>
            </a:endParaRPr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6453189" y="5229226"/>
            <a:ext cx="1704975" cy="1425575"/>
          </a:xfrm>
          <a:prstGeom prst="ellipse">
            <a:avLst/>
          </a:prstGeom>
          <a:gradFill rotWithShape="0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Eliava </a:t>
            </a:r>
          </a:p>
          <a:p>
            <a:pPr algn="ctr" eaLnBrk="1" hangingPunct="1"/>
            <a:r>
              <a:rPr lang="en-US" altLang="en-US" b="1"/>
              <a:t>Phage Therapy </a:t>
            </a:r>
            <a:endParaRPr lang="ru-RU" altLang="en-US" b="1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5699126" y="4437063"/>
            <a:ext cx="830263" cy="7921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431" name="Oval 15"/>
          <p:cNvSpPr>
            <a:spLocks noChangeArrowheads="1"/>
          </p:cNvSpPr>
          <p:nvPr/>
        </p:nvSpPr>
        <p:spPr bwMode="auto">
          <a:xfrm>
            <a:off x="3995739" y="4941889"/>
            <a:ext cx="1895475" cy="1728787"/>
          </a:xfrm>
          <a:prstGeom prst="ellipse">
            <a:avLst/>
          </a:prstGeom>
          <a:gradFill rotWithShape="1">
            <a:gsLst>
              <a:gs pos="0">
                <a:schemeClr val="bg1">
                  <a:lumMod val="65000"/>
                </a:scheme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Eliava</a:t>
            </a:r>
            <a:endParaRPr lang="en-US" sz="2000" b="1" dirty="0">
              <a:latin typeface="Arial" charset="0"/>
            </a:endParaRPr>
          </a:p>
          <a:p>
            <a:pPr algn="ctr">
              <a:defRPr/>
            </a:pP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Biopreparations</a:t>
            </a:r>
            <a:endParaRPr lang="en-US" sz="2000" b="1" dirty="0">
              <a:latin typeface="Arial" charset="0"/>
            </a:endParaRPr>
          </a:p>
          <a:p>
            <a:pPr algn="ctr">
              <a:defRPr/>
            </a:pPr>
            <a:r>
              <a:rPr lang="en-US" dirty="0">
                <a:latin typeface="Arial" charset="0"/>
              </a:rPr>
              <a:t> </a:t>
            </a:r>
            <a:endParaRPr lang="ru-RU" dirty="0">
              <a:latin typeface="Arial" charset="0"/>
            </a:endParaRP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43434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63" name="Line 20"/>
          <p:cNvSpPr>
            <a:spLocks noChangeShapeType="1"/>
          </p:cNvSpPr>
          <p:nvPr/>
        </p:nvSpPr>
        <p:spPr bwMode="auto">
          <a:xfrm flipV="1">
            <a:off x="8310563" y="2500313"/>
            <a:ext cx="550862" cy="5762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28575">
                <a:solidFill>
                  <a:schemeClr val="tx1"/>
                </a:solidFill>
              </a:ln>
              <a:latin typeface="Arial" charset="0"/>
            </a:endParaRPr>
          </a:p>
        </p:txBody>
      </p:sp>
      <p:sp>
        <p:nvSpPr>
          <p:cNvPr id="30738" name="Line 21"/>
          <p:cNvSpPr>
            <a:spLocks noChangeShapeType="1"/>
          </p:cNvSpPr>
          <p:nvPr/>
        </p:nvSpPr>
        <p:spPr bwMode="auto">
          <a:xfrm>
            <a:off x="7310439" y="4572001"/>
            <a:ext cx="46037" cy="7858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66" name="Oval 23"/>
          <p:cNvSpPr>
            <a:spLocks noChangeArrowheads="1"/>
          </p:cNvSpPr>
          <p:nvPr/>
        </p:nvSpPr>
        <p:spPr bwMode="auto">
          <a:xfrm>
            <a:off x="2279650" y="5661025"/>
            <a:ext cx="457200" cy="381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40" name="Line 25"/>
          <p:cNvSpPr>
            <a:spLocks noChangeShapeType="1"/>
          </p:cNvSpPr>
          <p:nvPr/>
        </p:nvSpPr>
        <p:spPr bwMode="auto">
          <a:xfrm>
            <a:off x="8167688" y="4357688"/>
            <a:ext cx="571500" cy="5715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59" name="Oval 27"/>
          <p:cNvSpPr>
            <a:spLocks noChangeArrowheads="1"/>
          </p:cNvSpPr>
          <p:nvPr/>
        </p:nvSpPr>
        <p:spPr bwMode="auto">
          <a:xfrm>
            <a:off x="2667000" y="5072063"/>
            <a:ext cx="533400" cy="3048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739188" y="3076575"/>
            <a:ext cx="1714500" cy="1352550"/>
          </a:xfrm>
          <a:prstGeom prst="ellipse">
            <a:avLst/>
          </a:prstGeom>
          <a:gradFill>
            <a:gsLst>
              <a:gs pos="0">
                <a:srgbClr val="0070C0"/>
              </a:gs>
              <a:gs pos="14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 anchor="ctr"/>
          <a:lstStyle/>
          <a:p>
            <a:pPr>
              <a:defRPr/>
            </a:pPr>
            <a:r>
              <a:rPr lang="en-US" sz="1900" b="1" dirty="0" err="1">
                <a:solidFill>
                  <a:schemeClr val="tx1"/>
                </a:solidFill>
              </a:rPr>
              <a:t>Eliava</a:t>
            </a:r>
            <a:r>
              <a:rPr lang="en-US" sz="1900" b="1" dirty="0">
                <a:solidFill>
                  <a:schemeClr val="tx1"/>
                </a:solidFill>
              </a:rPr>
              <a:t> authorized </a:t>
            </a:r>
          </a:p>
          <a:p>
            <a:pPr>
              <a:defRPr/>
            </a:pPr>
            <a:r>
              <a:rPr lang="en-US" sz="1900" b="1" dirty="0">
                <a:solidFill>
                  <a:schemeClr val="tx1"/>
                </a:solidFill>
              </a:rPr>
              <a:t>Pharmacy</a:t>
            </a:r>
          </a:p>
        </p:txBody>
      </p:sp>
      <p:cxnSp>
        <p:nvCxnSpPr>
          <p:cNvPr id="27" name="Straight Arrow Connector 26"/>
          <p:cNvCxnSpPr>
            <a:stCxn id="30730" idx="6"/>
          </p:cNvCxnSpPr>
          <p:nvPr/>
        </p:nvCxnSpPr>
        <p:spPr>
          <a:xfrm flipV="1">
            <a:off x="8453438" y="3544888"/>
            <a:ext cx="285750" cy="0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7349774" y="1230314"/>
            <a:ext cx="1389414" cy="95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Eliava</a:t>
            </a:r>
            <a:r>
              <a:rPr lang="en-US" b="1" dirty="0" smtClean="0">
                <a:solidFill>
                  <a:srgbClr val="002060"/>
                </a:solidFill>
              </a:rPr>
              <a:t> learning center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V="1">
            <a:off x="7253729" y="1992932"/>
            <a:ext cx="417511" cy="4238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28575">
                <a:solidFill>
                  <a:schemeClr val="tx1"/>
                </a:solidFill>
              </a:ln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8" y="218369"/>
            <a:ext cx="10515600" cy="899231"/>
          </a:xfrm>
        </p:spPr>
        <p:txBody>
          <a:bodyPr/>
          <a:lstStyle/>
          <a:p>
            <a:r>
              <a:rPr lang="en-US" dirty="0" smtClean="0"/>
              <a:t>Main fields activity  of the </a:t>
            </a:r>
            <a:r>
              <a:rPr lang="en-US" dirty="0" err="1" smtClean="0"/>
              <a:t>Eliava</a:t>
            </a:r>
            <a:r>
              <a:rPr lang="en-US" dirty="0" smtClean="0"/>
              <a:t> Institute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5356" y="1117600"/>
            <a:ext cx="8861778" cy="703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anose="05000000000000000000" pitchFamily="2" charset="2"/>
              <a:buChar char="v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Health  and Medicine,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edical Microbiology,   infection control ( therapy and prophylaxis)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Veterinary medicine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Plant protection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Environmental health /environmental protection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Environmental Microbiology 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19463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ood Microbiology </a:t>
            </a:r>
          </a:p>
          <a:p>
            <a:pPr>
              <a:tabLst>
                <a:tab pos="3319463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Food safety </a:t>
            </a:r>
          </a:p>
          <a:p>
            <a:pPr>
              <a:tabLst>
                <a:tab pos="3319463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19463" algn="l"/>
              </a:tabLst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Phage biology and phage –based practical applications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 </a:t>
            </a:r>
            <a:r>
              <a:rPr lang="en-US" altLang="en-US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phage collection </a:t>
            </a:r>
          </a:p>
          <a:p>
            <a:pPr>
              <a:defRPr/>
            </a:pPr>
            <a:r>
              <a:rPr lang="en-US" altLang="en-US" sz="28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up to 2000 phages </a:t>
            </a:r>
          </a:p>
          <a:p>
            <a:pPr marL="446088" indent="-446088"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-  active to 36 genera and 95 species of bacteria 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600" dirty="0" smtClean="0"/>
          </a:p>
          <a:p>
            <a:endParaRPr lang="en-US" sz="2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964" y="5074384"/>
            <a:ext cx="984163" cy="108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_MG_9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85" y="5749172"/>
            <a:ext cx="1336512" cy="99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54" y="1286291"/>
            <a:ext cx="1789174" cy="2461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830" y="3936046"/>
            <a:ext cx="1832926" cy="14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378" y="96540"/>
            <a:ext cx="6996289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B</a:t>
            </a:r>
            <a:r>
              <a:rPr lang="en-GB" sz="3600" b="1" dirty="0" smtClean="0">
                <a:solidFill>
                  <a:srgbClr val="002060"/>
                </a:solidFill>
              </a:rPr>
              <a:t>acteriophages  in relation to the                                                          “One World - One Health “concept 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72" y="1303458"/>
            <a:ext cx="8215489" cy="5119920"/>
          </a:xfrm>
        </p:spPr>
        <p:txBody>
          <a:bodyPr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400" b="1" i="1" kern="0" dirty="0" smtClean="0">
                <a:solidFill>
                  <a:srgbClr val="224E42"/>
                </a:solidFill>
                <a:latin typeface="Bookman Old Style" pitchFamily="18" charset="0"/>
              </a:rPr>
              <a:t>Phages for human health: individual  therapy and massive therapeutic and prophylactic applications; 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en-US" sz="2400" b="1" i="1" kern="0" dirty="0">
                <a:solidFill>
                  <a:srgbClr val="224E42"/>
                </a:solidFill>
                <a:latin typeface="Bookman Old Style" pitchFamily="18" charset="0"/>
              </a:rPr>
              <a:t> </a:t>
            </a:r>
            <a:r>
              <a:rPr lang="en-US" sz="2400" b="1" i="1" kern="0" dirty="0" smtClean="0">
                <a:solidFill>
                  <a:srgbClr val="224E42"/>
                </a:solidFill>
                <a:latin typeface="Bookman Old Style" pitchFamily="18" charset="0"/>
              </a:rPr>
              <a:t> -Infection control in hospitals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400" b="1" i="1" dirty="0" err="1" smtClean="0">
                <a:solidFill>
                  <a:srgbClr val="224E42"/>
                </a:solidFill>
                <a:latin typeface="Bookman Old Style" pitchFamily="18" charset="0"/>
              </a:rPr>
              <a:t>Phages</a:t>
            </a:r>
            <a:r>
              <a:rPr lang="en-GB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 in Animal </a:t>
            </a:r>
            <a:r>
              <a:rPr lang="en-GB" sz="2400" b="1" i="1" dirty="0">
                <a:solidFill>
                  <a:srgbClr val="224E42"/>
                </a:solidFill>
                <a:latin typeface="Bookman Old Style" pitchFamily="18" charset="0"/>
              </a:rPr>
              <a:t>health,  </a:t>
            </a:r>
            <a:r>
              <a:rPr lang="en-GB" sz="2400" b="1" i="1" dirty="0" err="1" smtClean="0">
                <a:solidFill>
                  <a:srgbClr val="224E42"/>
                </a:solidFill>
                <a:latin typeface="Bookman Old Style" pitchFamily="18" charset="0"/>
              </a:rPr>
              <a:t>Anthropozoonoses</a:t>
            </a:r>
            <a:endParaRPr lang="en-GB" sz="2400" b="1" i="1" dirty="0" smtClean="0">
              <a:solidFill>
                <a:srgbClr val="224E42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en-US" sz="2400" b="1" i="1" dirty="0">
                <a:solidFill>
                  <a:srgbClr val="224E42"/>
                </a:solidFill>
                <a:latin typeface="Bookman Old Style" pitchFamily="18" charset="0"/>
              </a:rPr>
              <a:t> </a:t>
            </a: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 Infection control in cattle and poultry </a:t>
            </a:r>
            <a:endParaRPr lang="en-GB" sz="2400" b="1" i="1" dirty="0" smtClean="0">
              <a:solidFill>
                <a:srgbClr val="224E42"/>
              </a:solidFill>
              <a:latin typeface="Bookman Old Style" pitchFamily="18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Phages for  </a:t>
            </a:r>
            <a:r>
              <a:rPr lang="en-US" sz="2400" b="1" i="1" dirty="0" err="1" smtClean="0">
                <a:solidFill>
                  <a:srgbClr val="224E42"/>
                </a:solidFill>
                <a:latin typeface="Bookman Old Style" pitchFamily="18" charset="0"/>
              </a:rPr>
              <a:t>antibitoc</a:t>
            </a: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-free Sustainable aquaculture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Aquatic Ecosystems : role of phages/</a:t>
            </a:r>
            <a:r>
              <a:rPr lang="en-US" sz="2400" b="1" i="1" dirty="0" err="1" smtClean="0">
                <a:solidFill>
                  <a:srgbClr val="224E42"/>
                </a:solidFill>
                <a:latin typeface="Bookman Old Style" pitchFamily="18" charset="0"/>
              </a:rPr>
              <a:t>viromes</a:t>
            </a: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 in aquatic microbial diversity</a:t>
            </a:r>
          </a:p>
          <a:p>
            <a:pPr marL="271463" indent="-271463" eaLnBrk="0" hangingPunct="0">
              <a:spcBef>
                <a:spcPct val="20000"/>
              </a:spcBef>
              <a:buNone/>
              <a:defRPr/>
            </a:pP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   Phage –based monitoring and control of   pollution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400" b="1" i="1" dirty="0">
                <a:solidFill>
                  <a:srgbClr val="224E42"/>
                </a:solidFill>
                <a:latin typeface="Bookman Old Style" pitchFamily="18" charset="0"/>
              </a:rPr>
              <a:t> </a:t>
            </a: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Phages in plant health – way to </a:t>
            </a:r>
            <a:r>
              <a:rPr lang="en-US" sz="2400" b="1" i="1" dirty="0" err="1" smtClean="0">
                <a:solidFill>
                  <a:srgbClr val="224E42"/>
                </a:solidFill>
                <a:latin typeface="Bookman Old Style" pitchFamily="18" charset="0"/>
              </a:rPr>
              <a:t>bioagriculture</a:t>
            </a:r>
            <a:r>
              <a:rPr lang="en-US" sz="2400" b="1" i="1" dirty="0" smtClean="0">
                <a:solidFill>
                  <a:srgbClr val="224E42"/>
                </a:solidFill>
                <a:latin typeface="Bookman Old Style" pitchFamily="18" charset="0"/>
              </a:rPr>
              <a:t> 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endParaRPr lang="en-GB" sz="3200" b="1" i="1" dirty="0">
              <a:solidFill>
                <a:srgbClr val="224E42"/>
              </a:solidFill>
              <a:latin typeface="Bookman Old Style" pitchFamily="18" charset="0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547" y="96540"/>
            <a:ext cx="3188295" cy="3188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42050" y="3284835"/>
            <a:ext cx="3567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i="1" dirty="0" smtClean="0">
                <a:solidFill>
                  <a:srgbClr val="003300"/>
                </a:solidFill>
                <a:latin typeface="Bookman Old Style" pitchFamily="18" charset="0"/>
              </a:rPr>
              <a:t>“One World - One Health” </a:t>
            </a:r>
            <a:r>
              <a:rPr lang="en-GB" i="1" dirty="0" smtClean="0">
                <a:solidFill>
                  <a:srgbClr val="003300"/>
                </a:solidFill>
                <a:latin typeface="Bookman Old Style" pitchFamily="18" charset="0"/>
              </a:rPr>
              <a:t>concept is a worldwide strategy for expanding interdisciplinary collaborative efforts in all aspects of health care for people, animals and the environment</a:t>
            </a:r>
            <a:r>
              <a:rPr lang="en-GB" i="1" dirty="0" smtClean="0">
                <a:latin typeface="Bookman Old Style" pitchFamily="18" charset="0"/>
              </a:rPr>
              <a:t>.</a:t>
            </a:r>
            <a:r>
              <a:rPr lang="en-GB" dirty="0" smtClean="0">
                <a:latin typeface="Bookman Old Style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568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2735" y="457200"/>
            <a:ext cx="9144000" cy="5334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0066"/>
                </a:solidFill>
              </a:rPr>
              <a:t>Applied aspects of phage ecology</a:t>
            </a:r>
            <a:br>
              <a:rPr lang="en-US" altLang="en-US" sz="3600" b="1" dirty="0">
                <a:solidFill>
                  <a:srgbClr val="000066"/>
                </a:solidFill>
              </a:rPr>
            </a:br>
            <a:endParaRPr lang="en-US" altLang="en-US" sz="3600" b="1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12" y="762000"/>
            <a:ext cx="9941123" cy="6019800"/>
          </a:xfrm>
          <a:ln>
            <a:solidFill>
              <a:srgbClr val="80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700" dirty="0"/>
              <a:t>Phages  as </a:t>
            </a:r>
            <a:r>
              <a:rPr lang="en-US" altLang="en-US" sz="2700" dirty="0">
                <a:solidFill>
                  <a:schemeClr val="tx2">
                    <a:lumMod val="75000"/>
                  </a:schemeClr>
                </a:solidFill>
              </a:rPr>
              <a:t>indicators of microbial pollution  and /or presence of  particular pathogens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 dirty="0">
                <a:solidFill>
                  <a:schemeClr val="accent1">
                    <a:lumMod val="50000"/>
                  </a:schemeClr>
                </a:solidFill>
              </a:rPr>
              <a:t>Phage amplification assay</a:t>
            </a:r>
            <a:r>
              <a:rPr lang="en-US" altLang="en-US" sz="2700" dirty="0">
                <a:solidFill>
                  <a:schemeClr val="accent2"/>
                </a:solidFill>
              </a:rPr>
              <a:t> </a:t>
            </a:r>
            <a:r>
              <a:rPr lang="en-US" altLang="en-US" sz="2700" dirty="0"/>
              <a:t>for  pathogen detection  in  environment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 dirty="0"/>
              <a:t>Phages as  </a:t>
            </a:r>
            <a:r>
              <a:rPr lang="en-US" altLang="en-US" sz="2700" dirty="0">
                <a:solidFill>
                  <a:schemeClr val="tx2">
                    <a:lumMod val="75000"/>
                  </a:schemeClr>
                </a:solidFill>
              </a:rPr>
              <a:t>tracers</a:t>
            </a:r>
            <a:r>
              <a:rPr lang="en-US" altLang="en-US" sz="2700" dirty="0">
                <a:solidFill>
                  <a:schemeClr val="accent2"/>
                </a:solidFill>
              </a:rPr>
              <a:t> </a:t>
            </a:r>
            <a:r>
              <a:rPr lang="en-US" altLang="en-US" sz="2700" dirty="0">
                <a:solidFill>
                  <a:srgbClr val="002060"/>
                </a:solidFill>
              </a:rPr>
              <a:t>for  identification of pollution source and spreading ways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 dirty="0">
                <a:solidFill>
                  <a:srgbClr val="002060"/>
                </a:solidFill>
              </a:rPr>
              <a:t>Phage typing   </a:t>
            </a:r>
            <a:r>
              <a:rPr lang="en-US" altLang="en-US" sz="2700" dirty="0"/>
              <a:t>technique  as  a tool for  </a:t>
            </a:r>
            <a:r>
              <a:rPr lang="en-US" altLang="en-US" sz="2700" dirty="0">
                <a:solidFill>
                  <a:schemeClr val="tx2">
                    <a:lumMod val="75000"/>
                  </a:schemeClr>
                </a:solidFill>
              </a:rPr>
              <a:t>bacterial sub typing </a:t>
            </a:r>
            <a:r>
              <a:rPr lang="en-US" altLang="en-US" sz="2700" dirty="0"/>
              <a:t>and epidemiologic differentiation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700" dirty="0"/>
              <a:t>Potential of phage application for </a:t>
            </a:r>
            <a:r>
              <a:rPr lang="en-US" altLang="en-US" sz="2700" dirty="0">
                <a:solidFill>
                  <a:schemeClr val="accent1">
                    <a:lumMod val="50000"/>
                  </a:schemeClr>
                </a:solidFill>
              </a:rPr>
              <a:t>treatment/ </a:t>
            </a:r>
            <a:r>
              <a:rPr lang="en-US" altLang="en-US" sz="2700" dirty="0" err="1">
                <a:solidFill>
                  <a:schemeClr val="accent1">
                    <a:lumMod val="50000"/>
                  </a:schemeClr>
                </a:solidFill>
              </a:rPr>
              <a:t>sanation</a:t>
            </a:r>
            <a:r>
              <a:rPr lang="en-US" altLang="en-US" sz="27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altLang="en-US" sz="2700" dirty="0"/>
              <a:t>of  water sources </a:t>
            </a:r>
          </a:p>
          <a:p>
            <a:pPr>
              <a:lnSpc>
                <a:spcPct val="80000"/>
              </a:lnSpc>
            </a:pPr>
            <a:r>
              <a:rPr lang="en-US" altLang="en-US" sz="2700" dirty="0"/>
              <a:t>Use of phages for </a:t>
            </a:r>
            <a:r>
              <a:rPr lang="en-US" altLang="en-US" sz="2700" dirty="0">
                <a:solidFill>
                  <a:srgbClr val="002060"/>
                </a:solidFill>
              </a:rPr>
              <a:t>reducing/eradication </a:t>
            </a:r>
            <a:r>
              <a:rPr lang="en-US" altLang="en-US" sz="2700" dirty="0"/>
              <a:t>of  microbial contamination in closed indoor environments </a:t>
            </a:r>
            <a:endParaRPr lang="en-US" altLang="en-US" sz="2700" dirty="0" smtClean="0"/>
          </a:p>
          <a:p>
            <a:pPr>
              <a:lnSpc>
                <a:spcPct val="80000"/>
              </a:lnSpc>
            </a:pPr>
            <a:r>
              <a:rPr lang="en-US" altLang="en-US" sz="2700" dirty="0" smtClean="0"/>
              <a:t>Use of phages for  </a:t>
            </a:r>
            <a:r>
              <a:rPr lang="en-US" altLang="en-US" sz="2700" dirty="0" smtClean="0">
                <a:solidFill>
                  <a:schemeClr val="tx2">
                    <a:lumMod val="75000"/>
                  </a:schemeClr>
                </a:solidFill>
              </a:rPr>
              <a:t>prevention and eradication of health care associated infections( HAIs</a:t>
            </a:r>
            <a:endParaRPr lang="en-US" altLang="en-US" sz="27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700" dirty="0"/>
              <a:t>Use of phages  for </a:t>
            </a:r>
            <a:r>
              <a:rPr lang="en-US" altLang="en-US" sz="2700" dirty="0">
                <a:solidFill>
                  <a:schemeClr val="accent1">
                    <a:lumMod val="50000"/>
                  </a:schemeClr>
                </a:solidFill>
              </a:rPr>
              <a:t>infection control in </a:t>
            </a:r>
            <a:r>
              <a:rPr lang="en-US" altLang="en-US" sz="2700" dirty="0" smtClean="0">
                <a:solidFill>
                  <a:schemeClr val="accent1">
                    <a:lumMod val="50000"/>
                  </a:schemeClr>
                </a:solidFill>
              </a:rPr>
              <a:t>aquaculture</a:t>
            </a:r>
            <a:endParaRPr lang="en-US" altLang="en-US" sz="2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44" y="112888"/>
            <a:ext cx="11624733" cy="74983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Research projects implemented on the topics of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> ( 2000-2019) </a:t>
            </a:r>
            <a:endParaRPr lang="en-GB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3" y="788458"/>
            <a:ext cx="11489265" cy="57661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700" dirty="0" smtClean="0"/>
              <a:t>   </a:t>
            </a:r>
            <a:r>
              <a:rPr lang="fr-FR" sz="2900" b="1" i="1" dirty="0" err="1" smtClean="0"/>
              <a:t>Environmental</a:t>
            </a:r>
            <a:r>
              <a:rPr lang="fr-FR" sz="2900" b="1" i="1" dirty="0" smtClean="0"/>
              <a:t> science/</a:t>
            </a:r>
            <a:r>
              <a:rPr lang="fr-FR" sz="2900" b="1" i="1" dirty="0" err="1" smtClean="0"/>
              <a:t>environmental</a:t>
            </a:r>
            <a:r>
              <a:rPr lang="fr-FR" sz="2900" b="1" i="1" dirty="0" smtClean="0"/>
              <a:t> </a:t>
            </a:r>
            <a:r>
              <a:rPr lang="fr-FR" sz="2900" b="1" i="1" dirty="0" err="1" smtClean="0"/>
              <a:t>microbiology</a:t>
            </a:r>
            <a:r>
              <a:rPr lang="fr-FR" sz="2900" b="1" i="1" dirty="0" smtClean="0"/>
              <a:t>/</a:t>
            </a:r>
            <a:r>
              <a:rPr lang="fr-FR" sz="2900" b="1" i="1" dirty="0" err="1" smtClean="0"/>
              <a:t>microbial</a:t>
            </a:r>
            <a:r>
              <a:rPr lang="fr-FR" sz="2900" b="1" i="1" dirty="0"/>
              <a:t> </a:t>
            </a:r>
            <a:r>
              <a:rPr lang="fr-FR" sz="2900" b="1" i="1" dirty="0" err="1" smtClean="0"/>
              <a:t>diversity</a:t>
            </a:r>
            <a:endParaRPr lang="fr-FR" sz="2900" b="1" i="1" dirty="0" smtClean="0"/>
          </a:p>
          <a:p>
            <a:r>
              <a:rPr lang="fr-FR" dirty="0" err="1" smtClean="0"/>
              <a:t>Microplankton</a:t>
            </a:r>
            <a:r>
              <a:rPr lang="fr-FR" dirty="0" smtClean="0"/>
              <a:t>  and </a:t>
            </a:r>
            <a:r>
              <a:rPr lang="fr-FR" dirty="0" err="1" smtClean="0"/>
              <a:t>biomass</a:t>
            </a:r>
            <a:r>
              <a:rPr lang="fr-FR" dirty="0" smtClean="0"/>
              <a:t> fluctuation in the marine </a:t>
            </a:r>
            <a:r>
              <a:rPr lang="fr-FR" dirty="0" err="1" smtClean="0"/>
              <a:t>ecosystems</a:t>
            </a:r>
            <a:r>
              <a:rPr lang="fr-FR" dirty="0" smtClean="0"/>
              <a:t> (EU  INTAS 99-1930)</a:t>
            </a:r>
          </a:p>
          <a:p>
            <a:r>
              <a:rPr lang="es-ES" dirty="0" err="1" smtClean="0"/>
              <a:t>Evaluation</a:t>
            </a:r>
            <a:r>
              <a:rPr lang="es-ES" dirty="0" smtClean="0"/>
              <a:t> of </a:t>
            </a:r>
            <a:r>
              <a:rPr lang="es-ES" dirty="0" err="1" smtClean="0"/>
              <a:t>bioindicators</a:t>
            </a:r>
            <a:r>
              <a:rPr lang="es-ES" dirty="0" smtClean="0"/>
              <a:t> and </a:t>
            </a:r>
            <a:r>
              <a:rPr lang="es-ES" dirty="0" err="1" smtClean="0"/>
              <a:t>pollution</a:t>
            </a:r>
            <a:r>
              <a:rPr lang="es-ES" dirty="0" smtClean="0"/>
              <a:t> status of </a:t>
            </a:r>
            <a:r>
              <a:rPr lang="es-ES" dirty="0" err="1" smtClean="0"/>
              <a:t>the</a:t>
            </a:r>
            <a:r>
              <a:rPr lang="es-ES" dirty="0" smtClean="0"/>
              <a:t> Black Sea </a:t>
            </a:r>
            <a:r>
              <a:rPr lang="es-ES" dirty="0" err="1" smtClean="0"/>
              <a:t>coastal</a:t>
            </a:r>
            <a:r>
              <a:rPr lang="es-ES" dirty="0" smtClean="0"/>
              <a:t> </a:t>
            </a:r>
            <a:r>
              <a:rPr lang="es-ES" dirty="0" err="1" smtClean="0"/>
              <a:t>zone</a:t>
            </a:r>
            <a:r>
              <a:rPr lang="es-ES" dirty="0" smtClean="0"/>
              <a:t> (EU  INTAS 01-788)</a:t>
            </a:r>
          </a:p>
          <a:p>
            <a:r>
              <a:rPr lang="en-US" dirty="0" smtClean="0"/>
              <a:t>Elaboration of phage amplification assay for the detection of  </a:t>
            </a:r>
            <a:r>
              <a:rPr lang="en-US" i="1" dirty="0" smtClean="0"/>
              <a:t>Bacillus </a:t>
            </a:r>
            <a:r>
              <a:rPr lang="en-US" i="1" dirty="0" err="1" smtClean="0"/>
              <a:t>anthacis</a:t>
            </a:r>
            <a:r>
              <a:rPr lang="en-US" dirty="0" smtClean="0"/>
              <a:t> in the environment (US </a:t>
            </a:r>
            <a:r>
              <a:rPr lang="fr-FR" dirty="0" smtClean="0"/>
              <a:t>CRDF CGP Gb2-2497</a:t>
            </a:r>
            <a:r>
              <a:rPr lang="en-US" dirty="0" smtClean="0"/>
              <a:t>)</a:t>
            </a:r>
            <a:endParaRPr lang="es-ES" dirty="0" smtClean="0"/>
          </a:p>
          <a:p>
            <a:r>
              <a:rPr lang="en-US" dirty="0" smtClean="0"/>
              <a:t>Macromolecular and  biophysical characterization of bacteriophage tracers for water resources ( NATO </a:t>
            </a:r>
            <a:r>
              <a:rPr lang="en-US" dirty="0" err="1" smtClean="0"/>
              <a:t>clg</a:t>
            </a:r>
            <a:r>
              <a:rPr lang="en-US" dirty="0" smtClean="0"/>
              <a:t> 04)</a:t>
            </a:r>
          </a:p>
          <a:p>
            <a:r>
              <a:rPr lang="en-US" dirty="0" smtClean="0"/>
              <a:t>Ecology and biology of selected </a:t>
            </a:r>
            <a:r>
              <a:rPr lang="en-US" dirty="0" err="1" smtClean="0"/>
              <a:t>vibrios</a:t>
            </a:r>
            <a:r>
              <a:rPr lang="en-US" dirty="0" smtClean="0"/>
              <a:t> and their bacteriophages in aquatic environments of Georgia ( US DTRA GG-13)</a:t>
            </a:r>
          </a:p>
          <a:p>
            <a:r>
              <a:rPr lang="en-US" dirty="0" smtClean="0"/>
              <a:t>Phage mediated  antibiotic resistance gene transfer in marine, freshwater and extreme environments (US CRDF A60920) </a:t>
            </a:r>
          </a:p>
          <a:p>
            <a:r>
              <a:rPr lang="en-US" dirty="0" smtClean="0"/>
              <a:t>Viruses in the Black Sea: diversity, community dynamics and virus –host interactions” (</a:t>
            </a:r>
            <a:r>
              <a:rPr lang="en-GB" dirty="0" smtClean="0"/>
              <a:t>SRNSF N17442 )</a:t>
            </a:r>
          </a:p>
          <a:p>
            <a:endParaRPr lang="en-GB" sz="2400" dirty="0" smtClean="0"/>
          </a:p>
          <a:p>
            <a:endParaRPr lang="en-US" sz="2400" dirty="0" smtClean="0"/>
          </a:p>
          <a:p>
            <a:endParaRPr lang="en-GB" sz="2400" dirty="0" smtClean="0"/>
          </a:p>
          <a:p>
            <a:pPr lvl="0"/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fr-FR" sz="2600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en-U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9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87" y="0"/>
            <a:ext cx="11940823" cy="982133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projects implemented on the topics of interest (2000-2018)  Cont’d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GB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12" y="753180"/>
            <a:ext cx="10678272" cy="58508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900" b="1" dirty="0" smtClean="0"/>
              <a:t>   </a:t>
            </a:r>
            <a:r>
              <a:rPr lang="en-US" sz="2900" b="1" i="1" dirty="0" smtClean="0"/>
              <a:t>Food safety /Ecofriendly technologies</a:t>
            </a:r>
          </a:p>
          <a:p>
            <a:r>
              <a:rPr lang="en-US" sz="2900" dirty="0" smtClean="0"/>
              <a:t>Elaboration of the new, phage – based strategy for control of potato bacterial infections    (US </a:t>
            </a:r>
            <a:r>
              <a:rPr lang="es-ES" sz="2900" dirty="0" smtClean="0"/>
              <a:t>CRDF NSTM Gb2-527)</a:t>
            </a:r>
            <a:r>
              <a:rPr lang="en-US" sz="2900" dirty="0" smtClean="0"/>
              <a:t> </a:t>
            </a:r>
          </a:p>
          <a:p>
            <a:r>
              <a:rPr lang="en-US" sz="2900" dirty="0" smtClean="0"/>
              <a:t>Prevention of food spoilage and growth of pathogenic </a:t>
            </a:r>
            <a:r>
              <a:rPr lang="en-US" sz="2900" dirty="0" err="1" smtClean="0"/>
              <a:t>microflora</a:t>
            </a:r>
            <a:r>
              <a:rPr lang="en-US" sz="2900" dirty="0" smtClean="0"/>
              <a:t>  by biologically active substances of plant  origin  (EU INTAS 00-727)</a:t>
            </a:r>
          </a:p>
          <a:p>
            <a:r>
              <a:rPr lang="en-US" sz="2900" dirty="0" smtClean="0"/>
              <a:t>Control of Crown-gall disease in grape:  Integration of Biological Control with </a:t>
            </a:r>
            <a:r>
              <a:rPr lang="en-US" sz="2900" dirty="0" err="1" smtClean="0"/>
              <a:t>Transgenesis</a:t>
            </a:r>
            <a:r>
              <a:rPr lang="en-US" sz="2900" dirty="0" smtClean="0"/>
              <a:t> (US‑ISR CDR-CAR </a:t>
            </a:r>
            <a:r>
              <a:rPr lang="fr-FR" sz="2900" dirty="0" smtClean="0"/>
              <a:t>CA23-037)</a:t>
            </a:r>
          </a:p>
          <a:p>
            <a:pPr lvl="0"/>
            <a:r>
              <a:rPr kumimoji="0" lang="en-US" altLang="en-U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Bacteriophages for the  control of diseases in Mediterranean cultured fish (HCMR-El 01) </a:t>
            </a:r>
            <a:endParaRPr lang="es-ES" sz="2900" dirty="0" smtClean="0"/>
          </a:p>
          <a:p>
            <a:r>
              <a:rPr lang="en-GB" sz="2900" dirty="0" smtClean="0"/>
              <a:t>Network </a:t>
            </a:r>
            <a:r>
              <a:rPr lang="en-GB" sz="2900" dirty="0"/>
              <a:t>for the development of phage therapy in aquaculture </a:t>
            </a:r>
            <a:r>
              <a:rPr lang="en-GB" sz="2900" dirty="0" smtClean="0"/>
              <a:t>–AQUAPHAGE  (</a:t>
            </a:r>
            <a:r>
              <a:rPr lang="en-US" sz="2900" dirty="0" smtClean="0"/>
              <a:t> </a:t>
            </a:r>
            <a:r>
              <a:rPr lang="en-US" sz="2900" dirty="0"/>
              <a:t>FP7 </a:t>
            </a:r>
            <a:r>
              <a:rPr lang="en-GB" sz="2900" dirty="0" smtClean="0"/>
              <a:t>MC PIRSES 269175)</a:t>
            </a:r>
          </a:p>
          <a:p>
            <a:r>
              <a:rPr lang="en-GB" sz="2900" dirty="0" err="1" smtClean="0"/>
              <a:t>Biocontrol</a:t>
            </a:r>
            <a:r>
              <a:rPr lang="en-GB" sz="2900" dirty="0" smtClean="0"/>
              <a:t> of a </a:t>
            </a:r>
            <a:r>
              <a:rPr lang="en-GB" sz="2900" dirty="0" err="1"/>
              <a:t>carantine</a:t>
            </a:r>
            <a:r>
              <a:rPr lang="en-GB" sz="2900" dirty="0"/>
              <a:t> organism - </a:t>
            </a:r>
            <a:r>
              <a:rPr lang="en-GB" sz="2900" dirty="0" err="1"/>
              <a:t>Phytopathogenic</a:t>
            </a:r>
            <a:r>
              <a:rPr lang="en-GB" sz="2900" dirty="0"/>
              <a:t> bacterium </a:t>
            </a:r>
            <a:r>
              <a:rPr lang="en-GB" sz="2900" i="1" dirty="0" err="1"/>
              <a:t>Ralstonia</a:t>
            </a:r>
            <a:r>
              <a:rPr lang="en-GB" sz="2900" i="1" dirty="0"/>
              <a:t> </a:t>
            </a:r>
            <a:r>
              <a:rPr lang="en-GB" sz="2900" i="1" dirty="0" err="1" smtClean="0"/>
              <a:t>solanacearum</a:t>
            </a:r>
            <a:r>
              <a:rPr lang="en-GB" sz="2900" dirty="0" smtClean="0"/>
              <a:t>” (SRNSF  #460)</a:t>
            </a:r>
          </a:p>
          <a:p>
            <a:r>
              <a:rPr lang="en-US" sz="2900" dirty="0" smtClean="0"/>
              <a:t>Phage </a:t>
            </a:r>
            <a:r>
              <a:rPr lang="en-US" sz="2900" dirty="0"/>
              <a:t>–based environmentally safe strategy for infection control in cultured freshwater </a:t>
            </a:r>
            <a:r>
              <a:rPr lang="en-US" sz="2900" dirty="0" smtClean="0"/>
              <a:t>fish (STCU-SRNSF 6209)</a:t>
            </a:r>
          </a:p>
          <a:p>
            <a:endParaRPr lang="en-US" dirty="0" smtClean="0"/>
          </a:p>
          <a:p>
            <a:endParaRPr lang="en-GB" dirty="0"/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73" y="429317"/>
            <a:ext cx="11497626" cy="7254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AU" altLang="en-US" sz="2800" b="1" dirty="0">
                <a:solidFill>
                  <a:srgbClr val="002060"/>
                </a:solidFill>
              </a:rPr>
              <a:t>Main environmental </a:t>
            </a:r>
            <a:r>
              <a:rPr lang="en-AU" altLang="en-US" sz="2800" b="1" dirty="0" smtClean="0">
                <a:solidFill>
                  <a:srgbClr val="002060"/>
                </a:solidFill>
              </a:rPr>
              <a:t>problems in </a:t>
            </a:r>
            <a:r>
              <a:rPr lang="en-AU" altLang="en-US" sz="2800" b="1" dirty="0">
                <a:solidFill>
                  <a:srgbClr val="002060"/>
                </a:solidFill>
              </a:rPr>
              <a:t>the Black Sea coastal </a:t>
            </a:r>
            <a:r>
              <a:rPr lang="en-AU" altLang="en-US" sz="2800" b="1" dirty="0" smtClean="0">
                <a:solidFill>
                  <a:srgbClr val="002060"/>
                </a:solidFill>
              </a:rPr>
              <a:t>zones</a:t>
            </a:r>
            <a:endParaRPr lang="ru-RU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062" y="1135901"/>
            <a:ext cx="9016825" cy="496887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AU" altLang="en-US" sz="2400" u="sng" dirty="0" smtClean="0">
                <a:solidFill>
                  <a:schemeClr val="accent4">
                    <a:lumMod val="50000"/>
                  </a:schemeClr>
                </a:solidFill>
              </a:rPr>
              <a:t>Anthropogenic impact</a:t>
            </a:r>
          </a:p>
          <a:p>
            <a:pPr marL="182563" indent="-182563" eaLnBrk="1" hangingPunct="1">
              <a:lnSpc>
                <a:spcPct val="90000"/>
              </a:lnSpc>
              <a:buNone/>
            </a:pPr>
            <a:r>
              <a:rPr lang="en-AU" altLang="en-US" sz="2400" dirty="0" smtClean="0"/>
              <a:t>   - Accumulation </a:t>
            </a:r>
            <a:r>
              <a:rPr lang="en-AU" altLang="en-US" sz="2400" dirty="0"/>
              <a:t>of various pollutants (</a:t>
            </a:r>
            <a:r>
              <a:rPr lang="en-AU" altLang="en-US" sz="2400" dirty="0" smtClean="0"/>
              <a:t>including                          </a:t>
            </a:r>
            <a:r>
              <a:rPr lang="en-AU" altLang="en-US" sz="2400" dirty="0"/>
              <a:t>hydrocarbons, heavy metals, pesticides 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altLang="en-US" sz="2400" dirty="0"/>
              <a:t>   </a:t>
            </a:r>
            <a:r>
              <a:rPr lang="en-AU" altLang="en-US" sz="2400" dirty="0" smtClean="0"/>
              <a:t>- </a:t>
            </a:r>
            <a:r>
              <a:rPr lang="en-AU" altLang="en-US" sz="2400" dirty="0" err="1"/>
              <a:t>Euthrophication</a:t>
            </a:r>
            <a:r>
              <a:rPr lang="en-AU" altLang="en-US" sz="2400" dirty="0"/>
              <a:t> of surface waters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AU" altLang="en-US" sz="2400" dirty="0" smtClean="0"/>
              <a:t>    - Structural </a:t>
            </a:r>
            <a:r>
              <a:rPr lang="en-AU" altLang="en-US" sz="2400" dirty="0"/>
              <a:t>changes in marine </a:t>
            </a:r>
            <a:r>
              <a:rPr lang="en-AU" altLang="en-US" sz="2400" dirty="0" err="1"/>
              <a:t>biocenosis</a:t>
            </a:r>
            <a:endParaRPr lang="en-AU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altLang="en-US" sz="2400" dirty="0"/>
              <a:t>    </a:t>
            </a:r>
            <a:r>
              <a:rPr lang="en-AU" altLang="en-US" sz="2400" dirty="0" smtClean="0"/>
              <a:t>(introduction </a:t>
            </a:r>
            <a:r>
              <a:rPr lang="en-AU" altLang="en-US" sz="2400" dirty="0"/>
              <a:t>of non- indigenous species) 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 u="sng" dirty="0">
                <a:solidFill>
                  <a:srgbClr val="333300"/>
                </a:solidFill>
              </a:rPr>
              <a:t>The role of Climate </a:t>
            </a:r>
            <a:r>
              <a:rPr lang="en-AU" altLang="en-US" sz="2400" u="sng" dirty="0" smtClean="0">
                <a:solidFill>
                  <a:srgbClr val="333300"/>
                </a:solidFill>
              </a:rPr>
              <a:t>change</a:t>
            </a:r>
            <a:r>
              <a:rPr lang="en-AU" altLang="en-US" sz="2400" dirty="0" smtClean="0">
                <a:solidFill>
                  <a:srgbClr val="333300"/>
                </a:solidFill>
              </a:rPr>
              <a:t>: </a:t>
            </a:r>
            <a:endParaRPr lang="en-AU" altLang="en-US" sz="2400" dirty="0">
              <a:solidFill>
                <a:srgbClr val="33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altLang="en-US" sz="2400" dirty="0"/>
              <a:t>    - </a:t>
            </a:r>
            <a:r>
              <a:rPr lang="en-AU" altLang="en-US" sz="2400" dirty="0" smtClean="0"/>
              <a:t>Increasing  </a:t>
            </a:r>
            <a:r>
              <a:rPr lang="en-AU" altLang="en-US" sz="2400" dirty="0"/>
              <a:t>air and sea  water temperature</a:t>
            </a:r>
          </a:p>
          <a:p>
            <a:pPr>
              <a:buNone/>
            </a:pPr>
            <a:r>
              <a:rPr lang="en-AU" altLang="en-US" sz="2400" dirty="0"/>
              <a:t>    - </a:t>
            </a:r>
            <a:r>
              <a:rPr lang="en-AU" altLang="en-US" sz="2400" dirty="0" smtClean="0"/>
              <a:t>Increased </a:t>
            </a:r>
            <a:r>
              <a:rPr lang="en-AU" altLang="en-US" sz="2400" dirty="0"/>
              <a:t>frequency of heavy rainfalls, </a:t>
            </a:r>
            <a:r>
              <a:rPr lang="en-AU" altLang="en-US" sz="2400" dirty="0" smtClean="0"/>
              <a:t>storms, flooding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altLang="en-US" sz="2400" dirty="0" smtClean="0"/>
              <a:t>   - </a:t>
            </a:r>
            <a:r>
              <a:rPr lang="en-US" altLang="en-US" sz="2400" dirty="0"/>
              <a:t>Reduction of populations of fish and  mussels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- Increased microbial pollution </a:t>
            </a:r>
            <a:r>
              <a:rPr lang="en-AU" altLang="en-US" sz="2400" dirty="0" smtClean="0"/>
              <a:t>   </a:t>
            </a:r>
            <a:endParaRPr lang="en-AU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altLang="en-US" sz="2400" dirty="0"/>
              <a:t>    - </a:t>
            </a:r>
            <a:r>
              <a:rPr lang="en-AU" altLang="en-US" sz="2400" dirty="0">
                <a:solidFill>
                  <a:srgbClr val="333300"/>
                </a:solidFill>
              </a:rPr>
              <a:t>Correlation  with increase  in frequency </a:t>
            </a:r>
            <a:r>
              <a:rPr lang="en-AU" altLang="en-US" sz="2400" dirty="0" smtClean="0">
                <a:solidFill>
                  <a:srgbClr val="333300"/>
                </a:solidFill>
              </a:rPr>
              <a:t> of diarrheal </a:t>
            </a:r>
            <a:r>
              <a:rPr lang="en-AU" altLang="en-US" sz="2400" dirty="0">
                <a:solidFill>
                  <a:srgbClr val="333300"/>
                </a:solidFill>
              </a:rPr>
              <a:t>diseases 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2853719" y="6442028"/>
            <a:ext cx="8357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*Climate change strategy in </a:t>
            </a:r>
            <a:r>
              <a:rPr lang="en-US" altLang="en-US" sz="1800" i="1" dirty="0" err="1"/>
              <a:t>Adjara</a:t>
            </a:r>
            <a:r>
              <a:rPr lang="en-US" altLang="en-US" sz="1800" i="1" dirty="0"/>
              <a:t>. UNDP in Georgia. 2013 </a:t>
            </a:r>
            <a:endParaRPr lang="en-US" altLang="en-US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328" y="1079019"/>
            <a:ext cx="3613407" cy="327372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97858" y="4408488"/>
            <a:ext cx="445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latin typeface="Arial" panose="020B0604020202020204" pitchFamily="34" charset="0"/>
              </a:rPr>
              <a:t>             </a:t>
            </a:r>
            <a:r>
              <a:rPr lang="ru-RU" altLang="en-US" sz="1800" b="0" dirty="0">
                <a:latin typeface="Arial" panose="020B0604020202020204" pitchFamily="34" charset="0"/>
              </a:rPr>
              <a:t>Satellite view of the Black Sea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4792" y="-46216"/>
            <a:ext cx="563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Black Sea studies ( 200-2019)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354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" y="1"/>
            <a:ext cx="11765280" cy="609600"/>
          </a:xfrm>
          <a:noFill/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 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Phage</a:t>
            </a:r>
            <a:r>
              <a:rPr lang="en-US" alt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Tracing  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water 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n-US" altLang="en-US" sz="3200" dirty="0" smtClean="0">
                <a:solidFill>
                  <a:srgbClr val="002060"/>
                </a:solidFill>
              </a:rPr>
              <a:t>: Studies in Batumi </a:t>
            </a:r>
            <a:r>
              <a:rPr lang="en-US" altLang="en-US" sz="3200" dirty="0" err="1" smtClean="0">
                <a:solidFill>
                  <a:srgbClr val="002060"/>
                </a:solidFill>
              </a:rPr>
              <a:t>aquatoria</a:t>
            </a:r>
            <a:r>
              <a:rPr lang="en-US" altLang="en-US" sz="3200" dirty="0" smtClean="0">
                <a:solidFill>
                  <a:srgbClr val="002060"/>
                </a:solidFill>
              </a:rPr>
              <a:t> </a:t>
            </a:r>
            <a:endParaRPr lang="ru-RU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s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/>
          <a:stretch/>
        </p:blipFill>
        <p:spPr bwMode="auto">
          <a:xfrm>
            <a:off x="1475582" y="3561253"/>
            <a:ext cx="8610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08213" y="2924176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2895600" y="5257801"/>
            <a:ext cx="7143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2133600" y="5334000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3352800" y="54864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 rot="10800000" flipV="1">
            <a:off x="5334001" y="4648201"/>
            <a:ext cx="2309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Balast water and Waste </a:t>
            </a:r>
            <a:r>
              <a:rPr lang="ru-RU" altLang="en-US" sz="1600" b="1"/>
              <a:t> from ships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6057900" y="5579270"/>
            <a:ext cx="381000" cy="423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981200" y="3886200"/>
            <a:ext cx="2324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600" b="1" dirty="0"/>
              <a:t>Insufficiently purified urban municipal, domestic  and industrial effluents, surface runoffs</a:t>
            </a:r>
            <a:endParaRPr lang="ru-RU" altLang="en-US" sz="1600" b="1" dirty="0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356842" y="5901420"/>
            <a:ext cx="25923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b="1" dirty="0">
                <a:solidFill>
                  <a:srgbClr val="CC9900"/>
                </a:solidFill>
              </a:rPr>
              <a:t>Spreading of bacterial, viral or protozoan infections</a:t>
            </a:r>
            <a:endParaRPr lang="ru-RU" altLang="en-US" b="1" dirty="0">
              <a:solidFill>
                <a:srgbClr val="CC9900"/>
              </a:solidFill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 flipV="1">
            <a:off x="4648201" y="6096000"/>
            <a:ext cx="2016125" cy="431800"/>
          </a:xfrm>
          <a:prstGeom prst="line">
            <a:avLst/>
          </a:prstGeom>
          <a:noFill/>
          <a:ln w="9525">
            <a:solidFill>
              <a:srgbClr val="CC99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7883527" y="5402944"/>
            <a:ext cx="1152525" cy="908050"/>
          </a:xfrm>
          <a:prstGeom prst="line">
            <a:avLst/>
          </a:prstGeom>
          <a:noFill/>
          <a:ln w="9525">
            <a:solidFill>
              <a:srgbClr val="CC99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 flipV="1">
            <a:off x="4953001" y="5486401"/>
            <a:ext cx="1655763" cy="792163"/>
          </a:xfrm>
          <a:prstGeom prst="line">
            <a:avLst/>
          </a:prstGeom>
          <a:noFill/>
          <a:ln w="9525">
            <a:solidFill>
              <a:srgbClr val="CC99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7467600" y="4114801"/>
            <a:ext cx="2362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600" b="1"/>
              <a:t>Introduction of non - indigenous, potentially harmful species</a:t>
            </a:r>
            <a:endParaRPr lang="ru-RU" altLang="en-US" sz="1600" b="1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6629401" y="5562600"/>
            <a:ext cx="1571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31876" y="1792534"/>
            <a:ext cx="1143304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2060"/>
                </a:solidFill>
              </a:rPr>
              <a:t>P</a:t>
            </a:r>
            <a:r>
              <a:rPr lang="en-US" altLang="en-US" sz="2400" dirty="0" smtClean="0">
                <a:solidFill>
                  <a:srgbClr val="002060"/>
                </a:solidFill>
              </a:rPr>
              <a:t>hage tracers  were used to determine  contamination source and  its transmission  ways </a:t>
            </a:r>
            <a:r>
              <a:rPr lang="en-US" altLang="en-US" sz="2100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/>
            <a:r>
              <a:rPr lang="en-US" altLang="en-US" sz="2100" dirty="0">
                <a:solidFill>
                  <a:srgbClr val="002060"/>
                </a:solidFill>
              </a:rPr>
              <a:t> </a:t>
            </a:r>
            <a:r>
              <a:rPr lang="en-US" altLang="en-US" sz="2100" dirty="0" smtClean="0"/>
              <a:t>- Risk assessment of swimming </a:t>
            </a:r>
            <a:r>
              <a:rPr lang="en-US" altLang="en-US" sz="2100" dirty="0"/>
              <a:t>associated </a:t>
            </a:r>
            <a:r>
              <a:rPr lang="en-US" altLang="en-US" sz="2100" dirty="0" smtClean="0"/>
              <a:t>infections </a:t>
            </a:r>
          </a:p>
          <a:p>
            <a:pPr eaLnBrk="1" hangingPunct="1"/>
            <a:r>
              <a:rPr lang="en-US" altLang="en-US" sz="2100" dirty="0"/>
              <a:t> </a:t>
            </a:r>
            <a:r>
              <a:rPr lang="en-US" altLang="en-US" sz="2100" dirty="0" smtClean="0"/>
              <a:t>-</a:t>
            </a:r>
            <a:r>
              <a:rPr lang="en-US" altLang="en-US" sz="2100" dirty="0"/>
              <a:t> Impact of ballast waters from </a:t>
            </a:r>
            <a:r>
              <a:rPr lang="en-US" altLang="en-US" sz="2100" dirty="0" smtClean="0"/>
              <a:t>ships</a:t>
            </a:r>
            <a:endParaRPr lang="en-US" altLang="en-US" sz="2100" dirty="0"/>
          </a:p>
          <a:p>
            <a:pPr eaLnBrk="1" hangingPunct="1">
              <a:buFontTx/>
              <a:buChar char="-"/>
            </a:pPr>
            <a:r>
              <a:rPr lang="en-US" altLang="en-US" sz="2100" dirty="0"/>
              <a:t> </a:t>
            </a:r>
            <a:r>
              <a:rPr lang="en-US" altLang="en-US" sz="2100" dirty="0" smtClean="0"/>
              <a:t> Evaluation </a:t>
            </a:r>
            <a:r>
              <a:rPr lang="en-US" altLang="en-US" sz="2100" dirty="0"/>
              <a:t>of  the effectiveness of waste water treatment  plants</a:t>
            </a:r>
          </a:p>
          <a:p>
            <a:pPr eaLnBrk="1" hangingPunct="1"/>
            <a:endParaRPr lang="en-US" altLang="en-US" sz="2100" dirty="0"/>
          </a:p>
          <a:p>
            <a:pPr eaLnBrk="1" hangingPunct="1">
              <a:buFontTx/>
              <a:buChar char="-"/>
            </a:pPr>
            <a:endParaRPr lang="ru-RU" alt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698342" y="514442"/>
            <a:ext cx="1026226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300" b="1" dirty="0">
                <a:solidFill>
                  <a:srgbClr val="4C0019"/>
                </a:solidFill>
              </a:rPr>
              <a:t>Properties of the tracer phages resemble those  of   infectious agents (pathogenic bacteria and viruses).</a:t>
            </a:r>
          </a:p>
          <a:p>
            <a:pPr marL="688975" indent="-688975">
              <a:lnSpc>
                <a:spcPct val="90000"/>
              </a:lnSpc>
            </a:pPr>
            <a:r>
              <a:rPr lang="en-US" altLang="en-US" sz="2300" b="1" dirty="0"/>
              <a:t>The water course can be traced over long distances (&gt;20 km); </a:t>
            </a:r>
          </a:p>
          <a:p>
            <a:pPr marL="688975" indent="-688975">
              <a:lnSpc>
                <a:spcPct val="90000"/>
              </a:lnSpc>
            </a:pPr>
            <a:r>
              <a:rPr lang="en-US" altLang="en-US" sz="2300" b="1" dirty="0"/>
              <a:t>The low detection limit for phages  is comparable to that for chemicals</a:t>
            </a:r>
            <a:r>
              <a:rPr lang="en-US" altLang="en-US" sz="2100" b="1" dirty="0"/>
              <a:t>; </a:t>
            </a:r>
          </a:p>
          <a:p>
            <a:pPr marL="688975" indent="-688975">
              <a:lnSpc>
                <a:spcPct val="90000"/>
              </a:lnSpc>
            </a:pPr>
            <a:endParaRPr lang="ru-RU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82126" y="4345970"/>
            <a:ext cx="1695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I.Chkonia</a:t>
            </a:r>
            <a:r>
              <a:rPr lang="en-US" dirty="0" smtClean="0"/>
              <a:t> et al, 1988; 1997; </a:t>
            </a:r>
            <a:r>
              <a:rPr lang="en-US" dirty="0" err="1" smtClean="0"/>
              <a:t>Janelidze</a:t>
            </a:r>
            <a:r>
              <a:rPr lang="en-US" dirty="0" smtClean="0"/>
              <a:t> et al,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8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341120" y="0"/>
            <a:ext cx="9066531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AU" altLang="en-US" sz="30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AU" altLang="en-US" sz="3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AU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 monitoring  of microbial quality in</a:t>
            </a:r>
            <a:br>
              <a:rPr lang="en-AU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Batumi </a:t>
            </a:r>
            <a:r>
              <a:rPr lang="en-AU" alt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aquatoria</a:t>
            </a:r>
            <a:r>
              <a:rPr lang="en-AU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Black Sea  ( 2002-2005)</a:t>
            </a:r>
            <a:br>
              <a:rPr lang="en-AU" alt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3000" b="1" dirty="0">
                <a:solidFill>
                  <a:srgbClr val="002060"/>
                </a:solidFill>
              </a:rPr>
              <a:t> </a:t>
            </a:r>
            <a:endParaRPr lang="ru-RU" altLang="en-US" sz="3000" b="1" dirty="0">
              <a:solidFill>
                <a:srgbClr val="002060"/>
              </a:solidFill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11592" y="1202818"/>
            <a:ext cx="5841090" cy="5417438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AU" altLang="en-US" sz="10000" dirty="0" smtClean="0"/>
              <a:t>Seasonal variability of microbial quality indices in  Batumi city area;</a:t>
            </a:r>
          </a:p>
          <a:p>
            <a:pPr marL="0" indent="0" eaLnBrk="1" hangingPunct="1">
              <a:buNone/>
              <a:defRPr/>
            </a:pPr>
            <a:r>
              <a:rPr lang="en-AU" altLang="en-US" sz="10000" dirty="0" smtClean="0"/>
              <a:t> - TBC; THC; TCC; FCC; ENT; </a:t>
            </a:r>
            <a:r>
              <a:rPr lang="en-AU" altLang="en-US" sz="10000" dirty="0" err="1" smtClean="0"/>
              <a:t>Chla</a:t>
            </a:r>
            <a:endParaRPr lang="en-AU" altLang="en-US" sz="10000" dirty="0" smtClean="0"/>
          </a:p>
          <a:p>
            <a:pPr marL="0" indent="0" eaLnBrk="1" hangingPunct="1">
              <a:buNone/>
              <a:defRPr/>
            </a:pPr>
            <a:endParaRPr lang="en-AU" altLang="en-US" sz="10000" dirty="0" smtClean="0"/>
          </a:p>
          <a:p>
            <a:pPr eaLnBrk="1" hangingPunct="1">
              <a:defRPr/>
            </a:pPr>
            <a:r>
              <a:rPr lang="en-AU" altLang="en-US" sz="10000" dirty="0" smtClean="0"/>
              <a:t>Highest  level of microbial contamination  of sea water  in summer season.</a:t>
            </a:r>
          </a:p>
          <a:p>
            <a:pPr eaLnBrk="1" hangingPunct="1">
              <a:defRPr/>
            </a:pPr>
            <a:endParaRPr lang="en-AU" altLang="en-US" sz="10000" dirty="0" smtClean="0"/>
          </a:p>
          <a:p>
            <a:pPr eaLnBrk="1" hangingPunct="1">
              <a:defRPr/>
            </a:pPr>
            <a:r>
              <a:rPr lang="en-AU" altLang="en-US" sz="10000" dirty="0" smtClean="0"/>
              <a:t>Abundance  of indicator somatic </a:t>
            </a:r>
            <a:r>
              <a:rPr lang="en-AU" altLang="en-US" sz="10000" dirty="0" err="1" smtClean="0"/>
              <a:t>phages</a:t>
            </a:r>
            <a:r>
              <a:rPr lang="en-AU" altLang="en-US" sz="10000" dirty="0" smtClean="0"/>
              <a:t>  in sea water -   proportional  to total  bacterial count (TBC).</a:t>
            </a:r>
          </a:p>
          <a:p>
            <a:pPr eaLnBrk="1" hangingPunct="1">
              <a:defRPr/>
            </a:pPr>
            <a:endParaRPr lang="en-AU" altLang="en-US" sz="10000" dirty="0" smtClean="0"/>
          </a:p>
          <a:p>
            <a:pPr eaLnBrk="1" hangingPunct="1">
              <a:defRPr/>
            </a:pPr>
            <a:r>
              <a:rPr lang="en-AU" altLang="en-US" sz="10000" dirty="0" smtClean="0"/>
              <a:t>Distinct ( clear and polluted)  zones  in Batumi  </a:t>
            </a:r>
            <a:r>
              <a:rPr lang="en-AU" altLang="en-US" sz="10000" dirty="0" err="1" smtClean="0"/>
              <a:t>aquatoria</a:t>
            </a:r>
            <a:r>
              <a:rPr lang="en-AU" altLang="en-US" sz="10000" dirty="0" smtClean="0"/>
              <a:t>: </a:t>
            </a:r>
            <a:r>
              <a:rPr lang="en-AU" altLang="en-US" sz="10000" u="sng" dirty="0" err="1" smtClean="0"/>
              <a:t>Gonio</a:t>
            </a:r>
            <a:r>
              <a:rPr lang="en-AU" altLang="en-US" sz="10000" u="sng" dirty="0" smtClean="0"/>
              <a:t>-  </a:t>
            </a:r>
            <a:r>
              <a:rPr lang="en-AU" altLang="en-US" sz="10000" u="sng" dirty="0" err="1" smtClean="0"/>
              <a:t>Kwariati</a:t>
            </a:r>
            <a:r>
              <a:rPr lang="en-AU" altLang="en-US" sz="10000" dirty="0" smtClean="0"/>
              <a:t> and </a:t>
            </a:r>
            <a:r>
              <a:rPr lang="en-AU" altLang="en-US" sz="10000" u="sng" dirty="0" smtClean="0"/>
              <a:t> </a:t>
            </a:r>
            <a:r>
              <a:rPr lang="en-AU" altLang="en-US" sz="10000" u="sng" dirty="0" err="1" smtClean="0"/>
              <a:t>Bartskhana</a:t>
            </a:r>
            <a:endParaRPr lang="en-AU" altLang="en-US" sz="10000" u="sng" dirty="0" smtClean="0"/>
          </a:p>
          <a:p>
            <a:pPr marL="182563" indent="-182563">
              <a:buNone/>
              <a:defRPr/>
            </a:pPr>
            <a:r>
              <a:rPr lang="en-AU" altLang="en-US" sz="10000" dirty="0" smtClean="0"/>
              <a:t>   Variable Intermediate zone in </a:t>
            </a:r>
            <a:r>
              <a:rPr lang="en-AU" altLang="en-US" sz="10000" u="sng" dirty="0" smtClean="0"/>
              <a:t>   Batumi city area </a:t>
            </a:r>
            <a:r>
              <a:rPr lang="en-AU" altLang="en-US" sz="10000" dirty="0" smtClean="0"/>
              <a:t>           </a:t>
            </a:r>
          </a:p>
          <a:p>
            <a:pPr marL="182563" indent="-182563">
              <a:buNone/>
              <a:defRPr/>
            </a:pPr>
            <a:r>
              <a:rPr lang="en-AU" altLang="en-US" sz="7400" i="1" dirty="0" smtClean="0"/>
              <a:t>     </a:t>
            </a:r>
          </a:p>
          <a:p>
            <a:pPr marL="182563" indent="-182563">
              <a:buNone/>
              <a:defRPr/>
            </a:pPr>
            <a:endParaRPr lang="en-AU" altLang="en-US" sz="2400" i="1" dirty="0"/>
          </a:p>
          <a:p>
            <a:pPr marL="182563" indent="-182563">
              <a:buNone/>
              <a:defRPr/>
            </a:pPr>
            <a:endParaRPr lang="en-AU" altLang="en-US" sz="2400" i="1" dirty="0" smtClean="0"/>
          </a:p>
          <a:p>
            <a:pPr marL="182563" indent="-182563">
              <a:buNone/>
              <a:defRPr/>
            </a:pPr>
            <a:endParaRPr lang="en-AU" altLang="en-US" sz="2400" i="1" dirty="0"/>
          </a:p>
          <a:p>
            <a:pPr eaLnBrk="1" hangingPunct="1">
              <a:buFontTx/>
              <a:buNone/>
              <a:defRPr/>
            </a:pPr>
            <a:r>
              <a:rPr lang="en-AU" altLang="en-US" sz="2200" b="1" dirty="0" smtClean="0">
                <a:solidFill>
                  <a:schemeClr val="accent2"/>
                </a:solidFill>
              </a:rPr>
              <a:t>  </a:t>
            </a:r>
          </a:p>
          <a:p>
            <a:pPr eaLnBrk="1" hangingPunct="1">
              <a:buFontTx/>
              <a:buNone/>
              <a:defRPr/>
            </a:pPr>
            <a:r>
              <a:rPr lang="en-AU" altLang="en-US" sz="2200" b="1" dirty="0" smtClean="0">
                <a:solidFill>
                  <a:schemeClr val="accent2"/>
                </a:solidFill>
              </a:rPr>
              <a:t>  </a:t>
            </a:r>
            <a:endParaRPr lang="ru-RU" altLang="en-US" sz="2200" i="1" dirty="0"/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571626"/>
            <a:ext cx="39544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9310688" y="1571626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Bartskhana</a:t>
            </a:r>
            <a:endParaRPr lang="en-US" altLang="en-US" sz="1400" dirty="0"/>
          </a:p>
        </p:txBody>
      </p:sp>
      <p:sp>
        <p:nvSpPr>
          <p:cNvPr id="38918" name="TextBox 9"/>
          <p:cNvSpPr txBox="1">
            <a:spLocks noChangeArrowheads="1"/>
          </p:cNvSpPr>
          <p:nvPr/>
        </p:nvSpPr>
        <p:spPr bwMode="auto">
          <a:xfrm rot="16812297" flipH="1">
            <a:off x="6947695" y="4631532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G0-KW</a:t>
            </a:r>
          </a:p>
        </p:txBody>
      </p:sp>
      <p:sp>
        <p:nvSpPr>
          <p:cNvPr id="38919" name="TextBox 10"/>
          <p:cNvSpPr txBox="1">
            <a:spLocks noChangeArrowheads="1"/>
          </p:cNvSpPr>
          <p:nvPr/>
        </p:nvSpPr>
        <p:spPr bwMode="auto">
          <a:xfrm rot="-2421544">
            <a:off x="7915276" y="2244726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BATUMI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6810375" y="5857875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Map of Batumi coastal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7588188" y="6488668"/>
            <a:ext cx="143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None/>
              <a:defRPr/>
            </a:pPr>
            <a:r>
              <a:rPr lang="en-AU" altLang="en-US" i="1" dirty="0"/>
              <a:t>INTAS 01-788</a:t>
            </a:r>
            <a:endParaRPr lang="en-AU" altLang="en-US" u="sng" dirty="0"/>
          </a:p>
        </p:txBody>
      </p:sp>
    </p:spTree>
    <p:extLst>
      <p:ext uri="{BB962C8B-B14F-4D97-AF65-F5344CB8AC3E}">
        <p14:creationId xmlns:p14="http://schemas.microsoft.com/office/powerpoint/2010/main" val="10893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Who we are and what we do?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445" y="1159580"/>
            <a:ext cx="10515600" cy="5466998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Just recently developed Biology and Chemistry direction  within the </a:t>
            </a:r>
            <a:r>
              <a:rPr lang="en-US" sz="3000" dirty="0"/>
              <a:t>D</a:t>
            </a:r>
            <a:r>
              <a:rPr lang="en-US" sz="3000" dirty="0" smtClean="0"/>
              <a:t>epartment  of Natural Sciences, School of Science and Technology  at the University of Georgia (UG)</a:t>
            </a:r>
          </a:p>
          <a:p>
            <a:r>
              <a:rPr lang="en-US" sz="3000" dirty="0" smtClean="0"/>
              <a:t>Currently providing teaching courses to  international students at the UG School of  Public health and Medical </a:t>
            </a:r>
            <a:r>
              <a:rPr lang="en-US" sz="3000" dirty="0"/>
              <a:t>S</a:t>
            </a:r>
            <a:r>
              <a:rPr lang="en-US" sz="3000" dirty="0" smtClean="0"/>
              <a:t>ciences ( more then 20 basic courses  in biology, and chemistry , including laboratory classes)</a:t>
            </a:r>
          </a:p>
          <a:p>
            <a:r>
              <a:rPr lang="en-US" sz="3000" dirty="0"/>
              <a:t>A</a:t>
            </a:r>
            <a:r>
              <a:rPr lang="en-US" sz="3000" dirty="0" smtClean="0"/>
              <a:t>mbitions to develop a number of PhD- and Master courses   in  selected fields of Biology</a:t>
            </a:r>
            <a:r>
              <a:rPr lang="en-US" sz="3000" dirty="0"/>
              <a:t> </a:t>
            </a:r>
            <a:r>
              <a:rPr lang="en-US" sz="3000" dirty="0" smtClean="0"/>
              <a:t>and  Chemistry, also  integrated courses in Environmental science.</a:t>
            </a:r>
          </a:p>
          <a:p>
            <a:r>
              <a:rPr lang="en-US" sz="3000" dirty="0" smtClean="0"/>
              <a:t> </a:t>
            </a:r>
            <a:r>
              <a:rPr lang="en-US" sz="3000" dirty="0"/>
              <a:t>T</a:t>
            </a:r>
            <a:r>
              <a:rPr lang="en-US" sz="3000" dirty="0" smtClean="0"/>
              <a:t>eam of Microbiologists  affiliated with G. </a:t>
            </a:r>
            <a:r>
              <a:rPr lang="en-US" sz="3000" dirty="0" err="1" smtClean="0"/>
              <a:t>Eliava</a:t>
            </a:r>
            <a:r>
              <a:rPr lang="en-US" sz="3000" dirty="0" smtClean="0"/>
              <a:t> Institute of Bacteriophages,   Microbiology and Virology with  long- term research experience  in various directions of Applied Microbiology and Bacteriophage research </a:t>
            </a: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7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1936" y="274638"/>
            <a:ext cx="10570464" cy="6540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 in the Black Sea Coastal Zone  of Georgia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32488" y="4741863"/>
            <a:ext cx="2673350" cy="2444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b="1" dirty="0">
              <a:solidFill>
                <a:srgbClr val="99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 b="1" dirty="0">
                <a:solidFill>
                  <a:srgbClr val="000099"/>
                </a:solidFill>
                <a:latin typeface="Arial Unicode MS" pitchFamily="34" charset="-128"/>
              </a:rPr>
              <a:t>   </a:t>
            </a:r>
            <a:r>
              <a:rPr lang="en-US" sz="2100" dirty="0" err="1">
                <a:solidFill>
                  <a:srgbClr val="333300"/>
                </a:solidFill>
                <a:latin typeface="Arial Unicode MS" pitchFamily="34" charset="-128"/>
              </a:rPr>
              <a:t>Chorokhi</a:t>
            </a:r>
            <a:r>
              <a:rPr lang="en-US" sz="2100" dirty="0">
                <a:solidFill>
                  <a:srgbClr val="333300"/>
                </a:solidFill>
                <a:latin typeface="Arial Unicode MS" pitchFamily="34" charset="-128"/>
              </a:rPr>
              <a:t> Estuary</a:t>
            </a:r>
          </a:p>
          <a:p>
            <a:pPr eaLnBrk="1" hangingPunct="1">
              <a:lnSpc>
                <a:spcPct val="5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100" dirty="0">
                <a:latin typeface="Arial Unicode MS" pitchFamily="34" charset="-128"/>
              </a:rPr>
              <a:t>   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41</a:t>
            </a:r>
            <a:r>
              <a:rPr lang="en-US" sz="1900" b="1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36’  176’ N    </a:t>
            </a:r>
          </a:p>
          <a:p>
            <a:pPr eaLnBrk="1" hangingPunct="1">
              <a:lnSpc>
                <a:spcPct val="5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  41</a:t>
            </a:r>
            <a:r>
              <a:rPr lang="en-US" sz="1900" b="1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34’  108’ E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</a:t>
            </a:r>
          </a:p>
          <a:p>
            <a:pPr eaLnBrk="1" hangingPunct="1">
              <a:lnSpc>
                <a:spcPct val="85000"/>
              </a:lnSpc>
              <a:spcAft>
                <a:spcPct val="20000"/>
              </a:spcAft>
              <a:buFontTx/>
              <a:buNone/>
              <a:defRPr/>
            </a:pPr>
            <a:r>
              <a:rPr lang="en-US" sz="2100" b="1" dirty="0">
                <a:solidFill>
                  <a:srgbClr val="000099"/>
                </a:solidFill>
                <a:latin typeface="Arial Unicode MS" pitchFamily="34" charset="-128"/>
              </a:rPr>
              <a:t> </a:t>
            </a:r>
            <a:r>
              <a:rPr lang="en-US" sz="2100" dirty="0">
                <a:solidFill>
                  <a:srgbClr val="333300"/>
                </a:solidFill>
                <a:latin typeface="Arial Unicode MS" pitchFamily="34" charset="-128"/>
              </a:rPr>
              <a:t>Batumi </a:t>
            </a:r>
            <a:r>
              <a:rPr lang="en-US" sz="2100" dirty="0" err="1">
                <a:solidFill>
                  <a:srgbClr val="333300"/>
                </a:solidFill>
                <a:latin typeface="Arial Unicode MS" pitchFamily="34" charset="-128"/>
              </a:rPr>
              <a:t>Bulvard</a:t>
            </a:r>
            <a:endParaRPr lang="en-US" sz="2100" dirty="0">
              <a:solidFill>
                <a:srgbClr val="333300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20000"/>
              </a:spcAft>
              <a:buFontTx/>
              <a:buNone/>
              <a:defRPr/>
            </a:pPr>
            <a:r>
              <a:rPr lang="en-US" sz="2100" b="1" dirty="0">
                <a:solidFill>
                  <a:srgbClr val="0000FF"/>
                </a:solidFill>
                <a:latin typeface="Arial Unicode MS" pitchFamily="34" charset="-128"/>
              </a:rPr>
              <a:t>   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41 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38’  552’ N</a:t>
            </a: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20000"/>
              </a:spcAft>
              <a:buFontTx/>
              <a:buNone/>
              <a:defRPr/>
            </a:pP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  41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37’  617’ 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65000"/>
              </a:lnSpc>
              <a:spcAft>
                <a:spcPct val="5000"/>
              </a:spcAft>
              <a:buFontTx/>
              <a:buNone/>
              <a:defRPr/>
            </a:pPr>
            <a:r>
              <a:rPr lang="en-US" sz="2100" b="1" dirty="0">
                <a:solidFill>
                  <a:srgbClr val="000099"/>
                </a:solidFill>
                <a:latin typeface="Arial Unicode MS" pitchFamily="34" charset="-128"/>
              </a:rPr>
              <a:t>  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24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24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b="1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b="1" dirty="0">
              <a:solidFill>
                <a:srgbClr val="660033"/>
              </a:solidFill>
            </a:endParaRPr>
          </a:p>
        </p:txBody>
      </p:sp>
      <p:pic>
        <p:nvPicPr>
          <p:cNvPr id="34820" name="Picture 1" descr="estuarires_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72" y="1143000"/>
            <a:ext cx="4286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528" y="928688"/>
            <a:ext cx="52528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defRPr/>
            </a:pPr>
            <a:r>
              <a:rPr lang="en-US" altLang="en-US" sz="2500" dirty="0" smtClean="0">
                <a:latin typeface="Arial" charset="0"/>
              </a:rPr>
              <a:t>Seasonal </a:t>
            </a:r>
            <a:r>
              <a:rPr lang="en-US" altLang="en-US" sz="2500" dirty="0">
                <a:latin typeface="Arial" charset="0"/>
              </a:rPr>
              <a:t>monitoring in the Black Sea Coastal </a:t>
            </a:r>
            <a:r>
              <a:rPr lang="en-US" altLang="en-US" sz="2500" dirty="0" smtClean="0">
                <a:latin typeface="Arial" charset="0"/>
              </a:rPr>
              <a:t>zone</a:t>
            </a:r>
          </a:p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defRPr/>
            </a:pPr>
            <a:endParaRPr lang="en-US" altLang="en-US" sz="2500" dirty="0">
              <a:latin typeface="Arial" charset="0"/>
            </a:endParaRPr>
          </a:p>
          <a:p>
            <a:pPr marL="342900" indent="-342900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latin typeface="Arial" charset="0"/>
              </a:rPr>
              <a:t>Studies conducted in 2 series:</a:t>
            </a:r>
          </a:p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defRPr/>
            </a:pPr>
            <a:r>
              <a:rPr lang="en-US" sz="2500" dirty="0">
                <a:latin typeface="Arial" charset="0"/>
              </a:rPr>
              <a:t>   2006-2009  </a:t>
            </a:r>
          </a:p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defRPr/>
            </a:pPr>
            <a:r>
              <a:rPr lang="en-US" sz="2500" dirty="0">
                <a:latin typeface="Arial" charset="0"/>
              </a:rPr>
              <a:t>   2015- 2016</a:t>
            </a:r>
          </a:p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defRPr/>
            </a:pPr>
            <a:endParaRPr lang="en-US" altLang="en-US" sz="2400" dirty="0">
              <a:latin typeface="Arial" charset="0"/>
            </a:endParaRPr>
          </a:p>
        </p:txBody>
      </p: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311010" y="3760505"/>
            <a:ext cx="4896531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en-US" sz="2300" b="0" i="1" dirty="0"/>
              <a:t>On site measurement of physical –chemical parameters  (temperature, DO, salinity, pH, TDS)</a:t>
            </a:r>
          </a:p>
          <a:p>
            <a:pPr marL="0" indent="0" eaLnBrk="1" hangingPunct="1">
              <a:defRPr/>
            </a:pPr>
            <a:r>
              <a:rPr lang="en-US" sz="2300" b="0" i="1" dirty="0"/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2300" b="0" i="1" dirty="0" smtClean="0"/>
              <a:t>Microbiological analysis of  </a:t>
            </a:r>
            <a:r>
              <a:rPr lang="en-US" sz="2300" b="0" i="1" dirty="0"/>
              <a:t>water  and sediment </a:t>
            </a:r>
            <a:r>
              <a:rPr lang="en-US" sz="2300" b="0" i="1" dirty="0" smtClean="0"/>
              <a:t> samples </a:t>
            </a:r>
            <a:endParaRPr lang="en-US" sz="2300" b="0" i="1" dirty="0"/>
          </a:p>
        </p:txBody>
      </p:sp>
      <p:sp>
        <p:nvSpPr>
          <p:cNvPr id="34823" name="TextBox 13"/>
          <p:cNvSpPr txBox="1">
            <a:spLocks noChangeArrowheads="1"/>
          </p:cNvSpPr>
          <p:nvPr/>
        </p:nvSpPr>
        <p:spPr bwMode="auto">
          <a:xfrm>
            <a:off x="7953376" y="2786064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Georgia</a:t>
            </a:r>
          </a:p>
        </p:txBody>
      </p:sp>
      <p:sp>
        <p:nvSpPr>
          <p:cNvPr id="34824" name="TextBox 14"/>
          <p:cNvSpPr txBox="1">
            <a:spLocks noChangeArrowheads="1"/>
          </p:cNvSpPr>
          <p:nvPr/>
        </p:nvSpPr>
        <p:spPr bwMode="auto">
          <a:xfrm>
            <a:off x="6453189" y="2786063"/>
            <a:ext cx="714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Black Sea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8350250" y="4724400"/>
            <a:ext cx="2133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solidFill>
                <a:srgbClr val="99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100" dirty="0">
                <a:solidFill>
                  <a:srgbClr val="333300"/>
                </a:solidFill>
                <a:latin typeface="Arial Unicode MS" pitchFamily="34" charset="-128"/>
              </a:rPr>
              <a:t>Green cape</a:t>
            </a:r>
          </a:p>
          <a:p>
            <a:pPr eaLnBrk="1" hangingPunct="1">
              <a:lnSpc>
                <a:spcPct val="65000"/>
              </a:lnSpc>
              <a:spcAft>
                <a:spcPct val="5000"/>
              </a:spcAft>
              <a:buFontTx/>
              <a:buNone/>
              <a:defRPr/>
            </a:pPr>
            <a:r>
              <a:rPr lang="en-US" sz="2100" dirty="0">
                <a:solidFill>
                  <a:srgbClr val="333399"/>
                </a:solidFill>
                <a:latin typeface="Arial Unicode MS" pitchFamily="34" charset="-128"/>
              </a:rPr>
              <a:t>   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41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44  142’ N         </a:t>
            </a:r>
          </a:p>
          <a:p>
            <a:pPr eaLnBrk="1" hangingPunct="1">
              <a:lnSpc>
                <a:spcPct val="65000"/>
              </a:lnSpc>
              <a:spcAft>
                <a:spcPct val="5000"/>
              </a:spcAft>
              <a:buFontTx/>
              <a:buNone/>
              <a:defRPr/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  41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41 480’  E</a:t>
            </a:r>
            <a:r>
              <a:rPr lang="en-US" sz="19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  <a:spcAft>
                <a:spcPct val="5000"/>
              </a:spcAft>
              <a:buFontTx/>
              <a:buNone/>
              <a:defRPr/>
            </a:pPr>
            <a:r>
              <a:rPr lang="en-US" sz="2100" dirty="0">
                <a:solidFill>
                  <a:srgbClr val="000099"/>
                </a:solidFill>
                <a:latin typeface="Arial Unicode MS" pitchFamily="34" charset="-128"/>
              </a:rPr>
              <a:t>  </a:t>
            </a:r>
            <a:r>
              <a:rPr lang="en-US" sz="2100" dirty="0" err="1">
                <a:solidFill>
                  <a:srgbClr val="333300"/>
                </a:solidFill>
                <a:latin typeface="Arial Unicode MS" pitchFamily="34" charset="-128"/>
              </a:rPr>
              <a:t>Supsa</a:t>
            </a:r>
            <a:r>
              <a:rPr lang="en-US" sz="2100" dirty="0">
                <a:solidFill>
                  <a:srgbClr val="333300"/>
                </a:solidFill>
                <a:latin typeface="Arial Unicode MS" pitchFamily="34" charset="-128"/>
              </a:rPr>
              <a:t> Estuary </a:t>
            </a:r>
          </a:p>
          <a:p>
            <a:pPr eaLnBrk="1" hangingPunct="1">
              <a:lnSpc>
                <a:spcPct val="75000"/>
              </a:lnSpc>
              <a:spcAft>
                <a:spcPct val="5000"/>
              </a:spcAft>
              <a:buFontTx/>
              <a:buNone/>
              <a:defRPr/>
            </a:pPr>
            <a:r>
              <a:rPr lang="en-US" sz="2100" dirty="0">
                <a:latin typeface="Arial Unicode MS" pitchFamily="34" charset="-128"/>
              </a:rPr>
              <a:t>   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42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00’  773’ N     </a:t>
            </a:r>
          </a:p>
          <a:p>
            <a:pPr eaLnBrk="1" hangingPunct="1">
              <a:lnSpc>
                <a:spcPct val="75000"/>
              </a:lnSpc>
              <a:spcBef>
                <a:spcPct val="1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   41</a:t>
            </a:r>
            <a:r>
              <a:rPr lang="en-US" sz="1900" baseline="30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45’  059’ E </a:t>
            </a:r>
          </a:p>
          <a:p>
            <a:pPr eaLnBrk="1" hangingPunct="1">
              <a:lnSpc>
                <a:spcPct val="75000"/>
              </a:lnSpc>
              <a:spcBef>
                <a:spcPct val="15000"/>
              </a:spcBef>
              <a:spcAft>
                <a:spcPct val="5000"/>
              </a:spcAft>
              <a:buFontTx/>
              <a:buNone/>
              <a:defRPr/>
            </a:pPr>
            <a:endParaRPr lang="en-US" sz="240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24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24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dirty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900" dirty="0">
              <a:solidFill>
                <a:srgbClr val="660033"/>
              </a:solidFill>
            </a:endParaRPr>
          </a:p>
        </p:txBody>
      </p:sp>
      <p:sp>
        <p:nvSpPr>
          <p:cNvPr id="34826" name="Rectangle 1"/>
          <p:cNvSpPr>
            <a:spLocks noChangeArrowheads="1"/>
          </p:cNvSpPr>
          <p:nvPr/>
        </p:nvSpPr>
        <p:spPr bwMode="auto">
          <a:xfrm>
            <a:off x="6453189" y="4370389"/>
            <a:ext cx="3376245" cy="45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"/>
              </a:spcBef>
              <a:spcAft>
                <a:spcPct val="10000"/>
              </a:spcAft>
              <a:buFont typeface="Wingdings" panose="05000000000000000000" pitchFamily="2" charset="2"/>
              <a:buChar char="Ø"/>
            </a:pPr>
            <a:r>
              <a:rPr lang="en-US" altLang="en-US" sz="2400" dirty="0"/>
              <a:t>Sampling at 4 points</a:t>
            </a:r>
          </a:p>
        </p:txBody>
      </p:sp>
    </p:spTree>
    <p:extLst>
      <p:ext uri="{BB962C8B-B14F-4D97-AF65-F5344CB8AC3E}">
        <p14:creationId xmlns:p14="http://schemas.microsoft.com/office/powerpoint/2010/main" val="3578254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323594" y="7880"/>
            <a:ext cx="8229600" cy="979487"/>
          </a:xfrm>
        </p:spPr>
        <p:txBody>
          <a:bodyPr/>
          <a:lstStyle/>
          <a:p>
            <a:r>
              <a:rPr lang="en-US" altLang="en-US" sz="3000" dirty="0">
                <a:solidFill>
                  <a:srgbClr val="002060"/>
                </a:solidFill>
              </a:rPr>
              <a:t>Microbial indices of Water quality in the Black Sea coast of Georgia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9" y="979488"/>
            <a:ext cx="5931088" cy="58785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u="sng" dirty="0"/>
              <a:t>Seasonal variability </a:t>
            </a:r>
            <a:r>
              <a:rPr lang="en-GB" sz="2400" dirty="0"/>
              <a:t>of majority    of water microbial quality indices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/>
              <a:t>Increased pollution level at all sites in warm  season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>
                <a:ea typeface="Times New Roman" pitchFamily="18" charset="0"/>
                <a:cs typeface="Arial" pitchFamily="34" charset="0"/>
              </a:rPr>
              <a:t>Higher levels of microbial contamination in estuaries (</a:t>
            </a:r>
            <a:r>
              <a:rPr lang="en-GB" sz="2400" dirty="0" err="1">
                <a:ea typeface="Times New Roman" pitchFamily="18" charset="0"/>
                <a:cs typeface="Arial" pitchFamily="34" charset="0"/>
              </a:rPr>
              <a:t>Chorokhi</a:t>
            </a:r>
            <a:r>
              <a:rPr lang="en-GB" sz="2400" dirty="0">
                <a:ea typeface="Times New Roman" pitchFamily="18" charset="0"/>
                <a:cs typeface="Arial" pitchFamily="34" charset="0"/>
              </a:rPr>
              <a:t> and </a:t>
            </a:r>
            <a:r>
              <a:rPr lang="en-GB" sz="2400" dirty="0" err="1">
                <a:ea typeface="Times New Roman" pitchFamily="18" charset="0"/>
                <a:cs typeface="Arial" pitchFamily="34" charset="0"/>
              </a:rPr>
              <a:t>Supsa</a:t>
            </a:r>
            <a:r>
              <a:rPr lang="en-GB" sz="2400" dirty="0">
                <a:ea typeface="Times New Roman" pitchFamily="18" charset="0"/>
                <a:cs typeface="Arial" pitchFamily="34" charset="0"/>
              </a:rPr>
              <a:t> sites)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>
                <a:solidFill>
                  <a:srgbClr val="161645"/>
                </a:solidFill>
              </a:rPr>
              <a:t>Aquatic microbial  parameters  (TBC, AC, HPC), also </a:t>
            </a:r>
            <a:r>
              <a:rPr lang="en-GB" sz="2400" dirty="0" err="1">
                <a:solidFill>
                  <a:srgbClr val="161645"/>
                </a:solidFill>
              </a:rPr>
              <a:t>Fecal</a:t>
            </a:r>
            <a:r>
              <a:rPr lang="en-GB" sz="2400" dirty="0">
                <a:solidFill>
                  <a:srgbClr val="161645"/>
                </a:solidFill>
              </a:rPr>
              <a:t> pollution indicators  (TCC, FCC, Ent )  and somatic </a:t>
            </a:r>
            <a:r>
              <a:rPr lang="en-GB" sz="2400" dirty="0" err="1">
                <a:solidFill>
                  <a:srgbClr val="161645"/>
                </a:solidFill>
              </a:rPr>
              <a:t>coliphages</a:t>
            </a:r>
            <a:r>
              <a:rPr lang="en-GB" sz="2400" dirty="0">
                <a:solidFill>
                  <a:srgbClr val="161645"/>
                </a:solidFill>
              </a:rPr>
              <a:t> showed positive dependence on  </a:t>
            </a:r>
            <a:r>
              <a:rPr lang="en-GB" sz="2400" u="sng" dirty="0">
                <a:solidFill>
                  <a:srgbClr val="161645"/>
                </a:solidFill>
              </a:rPr>
              <a:t>temperature</a:t>
            </a:r>
            <a:endParaRPr lang="en-GB" sz="2400" dirty="0">
              <a:solidFill>
                <a:srgbClr val="16164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2600" dirty="0">
              <a:ea typeface="Times New Roman" pitchFamily="18" charset="0"/>
              <a:cs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 rot="10800000" flipV="1">
            <a:off x="7393874" y="4847753"/>
            <a:ext cx="333057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i="1" dirty="0" err="1"/>
              <a:t>Janelidze</a:t>
            </a:r>
            <a:r>
              <a:rPr lang="en-US" altLang="en-US" sz="1500" i="1" dirty="0"/>
              <a:t> et al., 2011. Mar. Poll. Bul., </a:t>
            </a:r>
            <a:r>
              <a:rPr lang="en-US" altLang="en-US" sz="1500" i="1" u="sng" dirty="0"/>
              <a:t>62</a:t>
            </a:r>
            <a:r>
              <a:rPr lang="en-US" altLang="en-US" sz="1500" i="1" dirty="0"/>
              <a:t>, p.573-580</a:t>
            </a:r>
            <a:r>
              <a:rPr lang="en-US" altLang="en-US" sz="1600" i="1" dirty="0"/>
              <a:t>.</a:t>
            </a:r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59" y="1138423"/>
            <a:ext cx="32400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:\Users\user\Pictures\Grapsh Balck sea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7" y="5020792"/>
            <a:ext cx="2132760" cy="14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:\Users\user\Pictures\Grapsh Balck s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59" y="5023968"/>
            <a:ext cx="2133093" cy="14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4" y="125415"/>
            <a:ext cx="10569002" cy="86836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</a:rPr>
              <a:t>Human pathogenic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</a:rPr>
              <a:t>vibrios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</a:rPr>
              <a:t> in the Black Sea  coastal zone of Georgia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.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4770" y="993777"/>
            <a:ext cx="6741934" cy="52546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600" dirty="0" smtClean="0">
                <a:solidFill>
                  <a:srgbClr val="002060"/>
                </a:solidFill>
              </a:rPr>
              <a:t>   Direct </a:t>
            </a:r>
            <a:r>
              <a:rPr lang="en-US" sz="2600" dirty="0">
                <a:solidFill>
                  <a:srgbClr val="002060"/>
                </a:solidFill>
              </a:rPr>
              <a:t>detection of </a:t>
            </a:r>
            <a:r>
              <a:rPr lang="en-US" sz="2600" i="1" dirty="0">
                <a:solidFill>
                  <a:srgbClr val="002060"/>
                </a:solidFill>
              </a:rPr>
              <a:t>Vibrio </a:t>
            </a:r>
            <a:r>
              <a:rPr lang="en-US" sz="2600" i="1" dirty="0" err="1" smtClean="0">
                <a:solidFill>
                  <a:srgbClr val="002060"/>
                </a:solidFill>
              </a:rPr>
              <a:t>spp</a:t>
            </a:r>
            <a:endParaRPr lang="en-US" sz="26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2007-2010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- Determination of the full spectrum of Vibrio genomes  in the water samples (total DNA’s) 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“Tiger” Platform </a:t>
            </a: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/>
              <a:t>Multilocus</a:t>
            </a:r>
            <a:r>
              <a:rPr lang="en-US" sz="2400" dirty="0"/>
              <a:t>  PCR / ionization electro spray- mass spectrometry (PCR/ESI-MS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Focus on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12  human-pathogenic vibrio species</a:t>
            </a:r>
            <a:r>
              <a:rPr lang="en-US" altLang="en-US" sz="2400" dirty="0">
                <a:solidFill>
                  <a:srgbClr val="333300"/>
                </a:solidFill>
              </a:rPr>
              <a:t> 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400" dirty="0"/>
              <a:t>Direct detection of epidemic serotypes of </a:t>
            </a:r>
            <a:r>
              <a:rPr lang="en-US" sz="2400" i="1" dirty="0" err="1"/>
              <a:t>Vibrio</a:t>
            </a:r>
            <a:r>
              <a:rPr lang="en-US" sz="2400" dirty="0"/>
              <a:t> </a:t>
            </a:r>
            <a:r>
              <a:rPr lang="en-US" sz="2400" dirty="0" err="1"/>
              <a:t>cholerae</a:t>
            </a:r>
            <a:r>
              <a:rPr lang="en-US" sz="2400" dirty="0"/>
              <a:t> in water samples </a:t>
            </a:r>
          </a:p>
          <a:p>
            <a:pPr>
              <a:buFontTx/>
              <a:buNone/>
              <a:defRPr/>
            </a:pPr>
            <a:r>
              <a:rPr lang="en-US" sz="2400" dirty="0">
                <a:solidFill>
                  <a:srgbClr val="000066"/>
                </a:solidFill>
              </a:rPr>
              <a:t>    - </a:t>
            </a:r>
            <a:r>
              <a:rPr lang="en-US" sz="2400" dirty="0"/>
              <a:t>Direct Fluorescent Antibody (DFA)</a:t>
            </a:r>
            <a:r>
              <a:rPr lang="en-US" sz="2400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Assay</a:t>
            </a:r>
            <a:endParaRPr lang="en-US" sz="2400" dirty="0">
              <a:solidFill>
                <a:srgbClr val="800000"/>
              </a:solidFill>
            </a:endParaRPr>
          </a:p>
          <a:p>
            <a:pPr>
              <a:defRPr/>
            </a:pPr>
            <a:endParaRPr lang="en-US" sz="2500" dirty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70" y="5500688"/>
            <a:ext cx="1811337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908721"/>
            <a:ext cx="2484437" cy="30829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71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6" y="5695950"/>
            <a:ext cx="144621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3801"/>
          <a:stretch>
            <a:fillRect/>
          </a:stretch>
        </p:blipFill>
        <p:spPr bwMode="auto">
          <a:xfrm>
            <a:off x="8502269" y="2278857"/>
            <a:ext cx="24463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7" y="4759037"/>
            <a:ext cx="2262187" cy="163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horokhi 24-09-07"/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54" y="4757112"/>
            <a:ext cx="233997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728" y="6488668"/>
            <a:ext cx="7595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 smtClean="0"/>
              <a:t>V. </a:t>
            </a:r>
            <a:r>
              <a:rPr lang="en-US" altLang="en-US" i="1" dirty="0" err="1" smtClean="0"/>
              <a:t>cholerae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O1 positive DFA samples - Green cape and </a:t>
            </a:r>
            <a:r>
              <a:rPr lang="en-US" altLang="en-US" dirty="0" err="1" smtClean="0"/>
              <a:t>Chorokhi</a:t>
            </a:r>
            <a:r>
              <a:rPr lang="en-US" altLang="en-US" dirty="0" smtClean="0"/>
              <a:t>,  July 2008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66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28726"/>
            <a:ext cx="26289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 descr="C:\Users\user\Pictures\Vibriophage n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2608264"/>
            <a:ext cx="950912" cy="104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9" descr="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109913"/>
            <a:ext cx="1000125" cy="111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143251"/>
            <a:ext cx="928688" cy="1135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2674938"/>
            <a:ext cx="928687" cy="98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1703388" y="1228725"/>
            <a:ext cx="507841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300" dirty="0">
                <a:solidFill>
                  <a:srgbClr val="002060"/>
                </a:solidFill>
              </a:rPr>
              <a:t>Aquatic phages </a:t>
            </a:r>
            <a:r>
              <a:rPr lang="en-US" altLang="en-US" sz="2300" dirty="0"/>
              <a:t>-   predictive or retrospective indicators for presence of corresponding bacteria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32625" y="3849689"/>
            <a:ext cx="3455988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488" indent="-90488">
              <a:spcBef>
                <a:spcPct val="20000"/>
              </a:spcBef>
              <a:buFontTx/>
              <a:buChar char="•"/>
              <a:defRPr/>
            </a:pPr>
            <a:r>
              <a:rPr lang="en-GB" sz="2400" i="1" kern="0" dirty="0">
                <a:solidFill>
                  <a:srgbClr val="000000"/>
                </a:solidFill>
                <a:latin typeface="Arial"/>
                <a:ea typeface="Times New Roman" pitchFamily="18" charset="0"/>
                <a:cs typeface="Arial" charset="0"/>
              </a:rPr>
              <a:t> </a:t>
            </a:r>
            <a:r>
              <a:rPr lang="en-GB" sz="1700" i="1" kern="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Arial" charset="0"/>
              </a:rPr>
              <a:t>V.parahaemolyticus</a:t>
            </a:r>
            <a:r>
              <a:rPr lang="en-GB" sz="1700" i="1" kern="0" dirty="0">
                <a:solidFill>
                  <a:srgbClr val="000000"/>
                </a:solidFill>
                <a:latin typeface="Arial"/>
                <a:ea typeface="Times New Roman" pitchFamily="18" charset="0"/>
                <a:cs typeface="Arial" charset="0"/>
              </a:rPr>
              <a:t> </a:t>
            </a:r>
            <a:r>
              <a:rPr lang="en-GB" sz="1700" kern="0" dirty="0">
                <a:solidFill>
                  <a:srgbClr val="000000"/>
                </a:solidFill>
                <a:latin typeface="Arial"/>
                <a:ea typeface="Times New Roman" pitchFamily="18" charset="0"/>
                <a:cs typeface="Arial" charset="0"/>
              </a:rPr>
              <a:t>- specific phage isolation dynamics   showed  seasonal character and followed the fluctuations of the host bacteria</a:t>
            </a:r>
            <a:endParaRPr lang="en-GB" sz="17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16864" y="214314"/>
            <a:ext cx="1066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Phages  active to </a:t>
            </a:r>
            <a:r>
              <a:rPr lang="en-US" altLang="en-US" sz="3000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autochtonous</a:t>
            </a: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bacteria  </a:t>
            </a:r>
            <a:r>
              <a:rPr lang="en-US" altLang="en-US" sz="30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in  the Black Sea coastal waters of Georgia </a:t>
            </a:r>
          </a:p>
        </p:txBody>
      </p:sp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1820708" y="4555571"/>
          <a:ext cx="3483204" cy="196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2715" name="Rectangle 1"/>
          <p:cNvSpPr>
            <a:spLocks noChangeArrowheads="1"/>
          </p:cNvSpPr>
          <p:nvPr/>
        </p:nvSpPr>
        <p:spPr bwMode="auto">
          <a:xfrm>
            <a:off x="1722439" y="4186239"/>
            <a:ext cx="5310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2060"/>
                </a:solidFill>
              </a:rPr>
              <a:t>Vibrio</a:t>
            </a:r>
            <a:r>
              <a:rPr lang="en-US" altLang="en-US" sz="1800">
                <a:solidFill>
                  <a:srgbClr val="002060"/>
                </a:solidFill>
              </a:rPr>
              <a:t>-</a:t>
            </a:r>
            <a:r>
              <a:rPr lang="en-US" altLang="en-US" sz="1800"/>
              <a:t> and </a:t>
            </a:r>
            <a:r>
              <a:rPr lang="en-US" altLang="en-US" sz="1800" i="1">
                <a:solidFill>
                  <a:srgbClr val="002060"/>
                </a:solidFill>
              </a:rPr>
              <a:t>Aeromonas</a:t>
            </a:r>
            <a:r>
              <a:rPr lang="en-US" altLang="en-US" sz="1800">
                <a:solidFill>
                  <a:srgbClr val="002060"/>
                </a:solidFill>
              </a:rPr>
              <a:t>- </a:t>
            </a:r>
            <a:r>
              <a:rPr lang="en-US" altLang="en-US" sz="1800"/>
              <a:t>specific</a:t>
            </a:r>
            <a:r>
              <a:rPr lang="en-US" altLang="en-US" sz="1800">
                <a:solidFill>
                  <a:srgbClr val="002060"/>
                </a:solidFill>
              </a:rPr>
              <a:t> </a:t>
            </a:r>
            <a:r>
              <a:rPr lang="en-US" altLang="en-US" sz="1800"/>
              <a:t>phages (TEM)</a:t>
            </a:r>
            <a:endParaRPr lang="en-GB" altLang="en-US" sz="1800"/>
          </a:p>
        </p:txBody>
      </p:sp>
      <p:sp>
        <p:nvSpPr>
          <p:cNvPr id="72716" name="TextBox 2"/>
          <p:cNvSpPr txBox="1">
            <a:spLocks noChangeArrowheads="1"/>
          </p:cNvSpPr>
          <p:nvPr/>
        </p:nvSpPr>
        <p:spPr bwMode="auto">
          <a:xfrm>
            <a:off x="1809750" y="4718051"/>
            <a:ext cx="3638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Distribution of Vpa phages by sampling sites  </a:t>
            </a:r>
            <a:endParaRPr lang="en-GB" altLang="en-US" sz="1800"/>
          </a:p>
        </p:txBody>
      </p:sp>
      <p:sp>
        <p:nvSpPr>
          <p:cNvPr id="72717" name="TextBox 3"/>
          <p:cNvSpPr txBox="1">
            <a:spLocks noChangeArrowheads="1"/>
          </p:cNvSpPr>
          <p:nvPr/>
        </p:nvSpPr>
        <p:spPr bwMode="auto">
          <a:xfrm>
            <a:off x="5375276" y="5534025"/>
            <a:ext cx="52927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003300"/>
                </a:solidFill>
              </a:rPr>
              <a:t>The Phage pool in the Black Sea  environment  – valuable resource of  candidate phages for therapeutic preparations  </a:t>
            </a:r>
            <a:endParaRPr lang="en-GB" altLang="en-US" sz="2100">
              <a:solidFill>
                <a:srgbClr val="003300"/>
              </a:solidFill>
            </a:endParaRPr>
          </a:p>
        </p:txBody>
      </p:sp>
      <p:pic>
        <p:nvPicPr>
          <p:cNvPr id="72718" name="Picture 3" descr="C:\Users\marina\Pictures\French  phag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6" y="2608263"/>
            <a:ext cx="900113" cy="1325562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31" y="56792"/>
            <a:ext cx="7155133" cy="1143000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>
                    <a:lumMod val="75000"/>
                  </a:schemeClr>
                </a:solidFill>
              </a:rPr>
              <a:t>Microbial communities in the Black Sea </a:t>
            </a:r>
            <a:r>
              <a:rPr lang="en-US" sz="3400" b="1" dirty="0" smtClean="0">
                <a:solidFill>
                  <a:schemeClr val="tx2">
                    <a:lumMod val="75000"/>
                  </a:schemeClr>
                </a:solidFill>
              </a:rPr>
              <a:t> ( </a:t>
            </a:r>
            <a:r>
              <a:rPr lang="en-US" sz="3400" b="1" dirty="0">
                <a:solidFill>
                  <a:schemeClr val="tx2">
                    <a:lumMod val="75000"/>
                  </a:schemeClr>
                </a:solidFill>
              </a:rPr>
              <a:t>Georgian coastal zone) </a:t>
            </a:r>
            <a:r>
              <a:rPr lang="en-US" sz="3400" b="1" dirty="0" smtClean="0">
                <a:solidFill>
                  <a:schemeClr val="tx2">
                    <a:lumMod val="75000"/>
                  </a:schemeClr>
                </a:solidFill>
              </a:rPr>
              <a:t>-2015-2017 </a:t>
            </a:r>
            <a:endParaRPr lang="en-GB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897" y="6432516"/>
            <a:ext cx="551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Project CRDF 6209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57" y="1213359"/>
            <a:ext cx="1377815" cy="920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999" y="2404354"/>
            <a:ext cx="1427011" cy="1030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149" y="2392449"/>
            <a:ext cx="1151818" cy="116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721" y="3768004"/>
            <a:ext cx="1325836" cy="44792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11" y="4408546"/>
            <a:ext cx="1393777" cy="9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Image result for BWA bioinformatic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820956" y="5482054"/>
            <a:ext cx="2016584" cy="7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4820956" y="2170229"/>
            <a:ext cx="246394" cy="1871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16506" y="2155300"/>
            <a:ext cx="194787" cy="2371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033721" y="3548887"/>
            <a:ext cx="246394" cy="19700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72775" y="3500539"/>
            <a:ext cx="156493" cy="2589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28749" y="4236556"/>
            <a:ext cx="12966" cy="2589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9976" y="5436575"/>
            <a:ext cx="4142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Sampling- Concentration – DNA Extraction- Sequencing  - Annotation </a:t>
            </a:r>
            <a:endParaRPr lang="en-GB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125175" y="3652939"/>
            <a:ext cx="156493" cy="2589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8091" y="484307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Metagenomic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approach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/>
          <a:stretch/>
        </p:blipFill>
        <p:spPr bwMode="auto">
          <a:xfrm>
            <a:off x="875262" y="1213359"/>
            <a:ext cx="2638595" cy="349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380" y="1184089"/>
            <a:ext cx="2396815" cy="1795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5846" y="2221903"/>
            <a:ext cx="2500320" cy="18752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09324" y="279159"/>
            <a:ext cx="4209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Counting  prokaryotes, </a:t>
            </a:r>
            <a:r>
              <a:rPr lang="en-US" sz="2400" b="1" dirty="0" err="1" smtClean="0"/>
              <a:t>protists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virioplankton</a:t>
            </a:r>
            <a:r>
              <a:rPr lang="en-US" sz="2400" b="1" dirty="0" smtClean="0"/>
              <a:t> </a:t>
            </a:r>
            <a:endParaRPr lang="en-GB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50583" y="4147682"/>
            <a:ext cx="35564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err="1" smtClean="0"/>
              <a:t>Epifluorescent</a:t>
            </a:r>
            <a:r>
              <a:rPr lang="en-US" sz="2200" dirty="0" smtClean="0"/>
              <a:t> microscopy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Zeiss </a:t>
            </a:r>
            <a:r>
              <a:rPr lang="en-US" sz="2200" dirty="0" err="1" smtClean="0"/>
              <a:t>Axioscope</a:t>
            </a:r>
            <a:r>
              <a:rPr lang="en-US" sz="2200" dirty="0" smtClean="0"/>
              <a:t> 40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err="1" smtClean="0"/>
              <a:t>Syber</a:t>
            </a:r>
            <a:r>
              <a:rPr lang="en-US" sz="2200" dirty="0" smtClean="0"/>
              <a:t> green staining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smtClean="0"/>
              <a:t>Diversity of viruses by 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8423356" y="5669181"/>
            <a:ext cx="3134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Abundance of bacteria </a:t>
            </a:r>
          </a:p>
          <a:p>
            <a:r>
              <a:rPr lang="en-US" dirty="0" smtClean="0"/>
              <a:t>– 10</a:t>
            </a:r>
            <a:r>
              <a:rPr lang="en-US" baseline="30000" dirty="0" smtClean="0"/>
              <a:t>5</a:t>
            </a:r>
            <a:r>
              <a:rPr lang="en-US" dirty="0" smtClean="0"/>
              <a:t> -10</a:t>
            </a:r>
            <a:r>
              <a:rPr lang="en-US" baseline="30000" dirty="0" smtClean="0"/>
              <a:t>6 </a:t>
            </a:r>
            <a:r>
              <a:rPr lang="en-US" dirty="0" smtClean="0"/>
              <a:t> cell ml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Abundance of phages</a:t>
            </a:r>
            <a:r>
              <a:rPr lang="en-US" baseline="30000" dirty="0" smtClean="0"/>
              <a:t> </a:t>
            </a:r>
          </a:p>
          <a:p>
            <a:r>
              <a:rPr lang="en-US" dirty="0" smtClean="0"/>
              <a:t>– 10</a:t>
            </a:r>
            <a:r>
              <a:rPr lang="en-US" baseline="30000" dirty="0" smtClean="0"/>
              <a:t>6</a:t>
            </a:r>
            <a:r>
              <a:rPr lang="en-US" dirty="0" smtClean="0"/>
              <a:t> -10</a:t>
            </a:r>
            <a:r>
              <a:rPr lang="en-US" baseline="30000" dirty="0" smtClean="0"/>
              <a:t>7 </a:t>
            </a:r>
            <a:r>
              <a:rPr lang="en-US" dirty="0" smtClean="0"/>
              <a:t> cell ml</a:t>
            </a:r>
            <a:r>
              <a:rPr lang="en-US" baseline="30000" dirty="0" smtClean="0"/>
              <a:t>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9848"/>
            <a:ext cx="4419600" cy="2097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4603004"/>
            <a:ext cx="4221480" cy="2110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24" y="1981200"/>
            <a:ext cx="4115180" cy="205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4603004"/>
            <a:ext cx="4099940" cy="2049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2056" y="148978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Supsa</a:t>
            </a:r>
            <a:r>
              <a:rPr lang="en-US" dirty="0"/>
              <a:t>  Estuary  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43100" y="12242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The Black Sea Microbial Diversity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800" y="4191000"/>
            <a:ext cx="224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Chorokhi</a:t>
            </a:r>
            <a:r>
              <a:rPr lang="en-US" dirty="0"/>
              <a:t> Estuary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148978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Batumi Boulevard  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981200" y="417354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 Cape 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790700" y="772453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100" dirty="0" err="1"/>
              <a:t>Aphaproteobacteria</a:t>
            </a:r>
            <a:r>
              <a:rPr lang="en-US" sz="2100" dirty="0"/>
              <a:t> dominated at all 4 sites, </a:t>
            </a:r>
          </a:p>
          <a:p>
            <a:r>
              <a:rPr lang="en-US" sz="2100" dirty="0"/>
              <a:t>    followed by </a:t>
            </a:r>
            <a:r>
              <a:rPr lang="en-US" sz="2100" dirty="0" err="1"/>
              <a:t>Gammaproteobacteria</a:t>
            </a:r>
            <a:r>
              <a:rPr lang="en-US" sz="2100" dirty="0"/>
              <a:t> ( except GC)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8820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973" y="757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The Black Sea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</a:rPr>
              <a:t>virome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 – Phage morphology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33511" y="1124744"/>
            <a:ext cx="4032448" cy="5472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388052"/>
            <a:ext cx="142875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80" y="1594607"/>
            <a:ext cx="149542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user\Downloads\BB Summer0003.png"/>
          <p:cNvPicPr/>
          <p:nvPr/>
        </p:nvPicPr>
        <p:blipFill rotWithShape="1">
          <a:blip r:embed="rId5">
            <a:grayscl/>
          </a:blip>
          <a:srcRect l="17172" t="19211" r="23873" b="13598"/>
          <a:stretch/>
        </p:blipFill>
        <p:spPr bwMode="auto">
          <a:xfrm>
            <a:off x="2197274" y="3585331"/>
            <a:ext cx="1439045" cy="114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user\Downloads\GC Summer0001.png"/>
          <p:cNvPicPr/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6318" y="3971893"/>
            <a:ext cx="1981200" cy="158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ounded Rectangle 28"/>
          <p:cNvSpPr/>
          <p:nvPr/>
        </p:nvSpPr>
        <p:spPr>
          <a:xfrm>
            <a:off x="6168008" y="1124744"/>
            <a:ext cx="4392488" cy="5472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/>
          <p:nvPr/>
        </p:nvPicPr>
        <p:blipFill>
          <a:blip r:embed="rId8">
            <a:grayscl/>
          </a:blip>
          <a:srcRect/>
          <a:stretch>
            <a:fillRect/>
          </a:stretch>
        </p:blipFill>
        <p:spPr bwMode="auto">
          <a:xfrm>
            <a:off x="7248949" y="3464502"/>
            <a:ext cx="32639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28048" y="1354894"/>
            <a:ext cx="25527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351584" y="602802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ernard MT Condensed" pitchFamily="18" charset="0"/>
              </a:rPr>
              <a:t>Batumi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Bernard MT Condensed" pitchFamily="18" charset="0"/>
              </a:rPr>
              <a:t>Boulvard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ernard MT Condensed" pitchFamily="18" charset="0"/>
              </a:rPr>
              <a:t> 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35924" y="602931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ernard MT Condensed" pitchFamily="18" charset="0"/>
              </a:rPr>
              <a:t>Green Cape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ernard MT Condensed" pitchFamily="18" charset="0"/>
            </a:endParaRP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2916795" y="4581128"/>
            <a:ext cx="5715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806004" y="5301208"/>
            <a:ext cx="5715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2345295" y="3068960"/>
            <a:ext cx="5715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4058291" y="3212976"/>
            <a:ext cx="5715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947148" y="3530163"/>
            <a:ext cx="85725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8632971" y="5301208"/>
            <a:ext cx="5715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5377504" y="6486519"/>
            <a:ext cx="13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Bar=100nm</a:t>
            </a:r>
          </a:p>
        </p:txBody>
      </p:sp>
    </p:spTree>
    <p:extLst>
      <p:ext uri="{BB962C8B-B14F-4D97-AF65-F5344CB8AC3E}">
        <p14:creationId xmlns:p14="http://schemas.microsoft.com/office/powerpoint/2010/main" val="25487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528048" y="2204864"/>
            <a:ext cx="1728192" cy="3600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63552" y="2137583"/>
            <a:ext cx="1736576" cy="3600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63552" y="3856945"/>
            <a:ext cx="1584176" cy="3600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28048" y="2933328"/>
            <a:ext cx="1728192" cy="3600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63552" y="3293368"/>
            <a:ext cx="1584176" cy="36004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Black Sea viruses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063552" y="1556793"/>
          <a:ext cx="4426648" cy="443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6563073" y="1751565"/>
          <a:ext cx="3851101" cy="344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67608" y="616530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aettenschweiler" pitchFamily="34" charset="0"/>
              </a:rPr>
              <a:t>Green Cape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0096" y="613303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aettenschweiler" pitchFamily="34" charset="0"/>
              </a:rPr>
              <a:t>Batumi </a:t>
            </a:r>
            <a:r>
              <a:rPr lang="en-US" sz="2400" dirty="0" err="1">
                <a:solidFill>
                  <a:srgbClr val="C00000"/>
                </a:solidFill>
                <a:latin typeface="Haettenschweiler" pitchFamily="34" charset="0"/>
              </a:rPr>
              <a:t>Boulvard</a:t>
            </a:r>
            <a:endParaRPr lang="en-US" sz="2400" dirty="0">
              <a:solidFill>
                <a:srgbClr val="C00000"/>
              </a:solidFill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703388" y="333376"/>
            <a:ext cx="8602662" cy="1065213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Phage community in the Black Sea coastal zone </a:t>
            </a:r>
            <a:b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err="1">
                <a:solidFill>
                  <a:srgbClr val="333300"/>
                </a:solidFill>
              </a:rPr>
              <a:t>Metagenomic</a:t>
            </a:r>
            <a:r>
              <a:rPr lang="en-US" altLang="en-US" sz="2800" b="1" dirty="0">
                <a:solidFill>
                  <a:srgbClr val="333300"/>
                </a:solidFill>
              </a:rPr>
              <a:t> analysis  </a:t>
            </a:r>
            <a:endParaRPr lang="en-GB" altLang="en-US" sz="2800" b="1" dirty="0">
              <a:solidFill>
                <a:srgbClr val="33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3563" y="4868864"/>
            <a:ext cx="8583612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</a:rPr>
              <a:t>Correlation with the  </a:t>
            </a:r>
            <a:r>
              <a:rPr lang="en-US" sz="2000" dirty="0" err="1">
                <a:latin typeface="Arial" charset="0"/>
              </a:rPr>
              <a:t>metagenomic</a:t>
            </a:r>
            <a:r>
              <a:rPr lang="en-US" sz="2000" dirty="0">
                <a:latin typeface="Arial" charset="0"/>
              </a:rPr>
              <a:t> data on abundance and composition of bacterial community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</a:rPr>
              <a:t>    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</a:rPr>
              <a:t>Phages to a number of prevalent bacteria   have been isolated from the BS waters:  </a:t>
            </a:r>
            <a:r>
              <a:rPr lang="en-US" sz="2000" i="1" dirty="0" err="1">
                <a:latin typeface="Arial" charset="0"/>
              </a:rPr>
              <a:t>Acinetobacter</a:t>
            </a:r>
            <a:r>
              <a:rPr lang="en-US" sz="2000" i="1" dirty="0">
                <a:latin typeface="Arial" charset="0"/>
              </a:rPr>
              <a:t>, </a:t>
            </a:r>
            <a:r>
              <a:rPr lang="en-US" sz="2000" i="1" dirty="0" err="1">
                <a:latin typeface="Arial" charset="0"/>
              </a:rPr>
              <a:t>Aeromonas</a:t>
            </a:r>
            <a:r>
              <a:rPr lang="en-US" sz="2000" i="1" dirty="0">
                <a:latin typeface="Arial" charset="0"/>
              </a:rPr>
              <a:t>, Vibrio spp.,  Pseudomonas  </a:t>
            </a:r>
            <a:r>
              <a:rPr lang="en-US" sz="2000" i="1" dirty="0" err="1">
                <a:latin typeface="Arial" charset="0"/>
              </a:rPr>
              <a:t>etc</a:t>
            </a:r>
            <a:endParaRPr lang="en-US" sz="2000" i="1" dirty="0">
              <a:latin typeface="Arial" charset="0"/>
            </a:endParaRPr>
          </a:p>
          <a:p>
            <a:pPr eaLnBrk="1" hangingPunct="1">
              <a:defRPr/>
            </a:pPr>
            <a:endParaRPr lang="en-US" sz="20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 </a:t>
            </a:r>
          </a:p>
        </p:txBody>
      </p:sp>
      <p:graphicFrame>
        <p:nvGraphicFramePr>
          <p:cNvPr id="71684" name="Chart 4"/>
          <p:cNvGraphicFramePr>
            <a:graphicFrameLocks/>
          </p:cNvGraphicFramePr>
          <p:nvPr/>
        </p:nvGraphicFramePr>
        <p:xfrm>
          <a:off x="1833563" y="1524001"/>
          <a:ext cx="4203700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r:id="rId3" imgW="4206605" imgH="3170195" progId="Excel.Chart.8">
                  <p:embed/>
                </p:oleObj>
              </mc:Choice>
              <mc:Fallback>
                <p:oleObj r:id="rId3" imgW="4206605" imgH="317019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1524001"/>
                        <a:ext cx="4203700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Chart 5"/>
          <p:cNvGraphicFramePr>
            <a:graphicFrameLocks/>
          </p:cNvGraphicFramePr>
          <p:nvPr/>
        </p:nvGraphicFramePr>
        <p:xfrm>
          <a:off x="6327776" y="2166939"/>
          <a:ext cx="3954463" cy="248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r:id="rId5" imgW="3950550" imgH="2487384" progId="Excel.Chart.8">
                  <p:embed/>
                </p:oleObj>
              </mc:Choice>
              <mc:Fallback>
                <p:oleObj r:id="rId5" imgW="3950550" imgH="248738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6" y="2166939"/>
                        <a:ext cx="3954463" cy="248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6" name="TextBox 2"/>
          <p:cNvSpPr txBox="1">
            <a:spLocks noChangeArrowheads="1"/>
          </p:cNvSpPr>
          <p:nvPr/>
        </p:nvSpPr>
        <p:spPr bwMode="auto">
          <a:xfrm>
            <a:off x="6167439" y="1568451"/>
            <a:ext cx="36718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Batumi Boulevard site </a:t>
            </a:r>
            <a:endParaRPr lang="en-GB" altLang="en-US" sz="2200"/>
          </a:p>
        </p:txBody>
      </p:sp>
    </p:spTree>
    <p:extLst>
      <p:ext uri="{BB962C8B-B14F-4D97-AF65-F5344CB8AC3E}">
        <p14:creationId xmlns:p14="http://schemas.microsoft.com/office/powerpoint/2010/main" val="334202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Content Placeholder 3"/>
          <p:cNvGraphicFramePr>
            <a:graphicFrameLocks noGrp="1"/>
          </p:cNvGraphicFramePr>
          <p:nvPr>
            <p:ph idx="1"/>
          </p:nvPr>
        </p:nvGraphicFramePr>
        <p:xfrm>
          <a:off x="1941514" y="1577975"/>
          <a:ext cx="7589837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r:id="rId4" imgW="7596274" imgH="4346825" progId="Excel.Chart.8">
                  <p:embed/>
                </p:oleObj>
              </mc:Choice>
              <mc:Fallback>
                <p:oleObj r:id="rId4" imgW="7596274" imgH="434682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4" y="1577975"/>
                        <a:ext cx="7589837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954024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+mn-lt"/>
              </a:rPr>
              <a:t>Antibiotic resistance in the Black sea  Microbial community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3000" dirty="0" err="1" smtClean="0">
                <a:solidFill>
                  <a:srgbClr val="333300"/>
                </a:solidFill>
                <a:latin typeface="+mn-lt"/>
              </a:rPr>
              <a:t>Metagenomic</a:t>
            </a:r>
            <a:r>
              <a:rPr lang="en-US" sz="3000" dirty="0" smtClean="0">
                <a:solidFill>
                  <a:srgbClr val="333300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333300"/>
                </a:solidFill>
                <a:latin typeface="+mn-lt"/>
              </a:rPr>
              <a:t>analysis </a:t>
            </a:r>
            <a:r>
              <a:rPr lang="en-US" sz="3000" dirty="0">
                <a:solidFill>
                  <a:srgbClr val="333300"/>
                </a:solidFill>
              </a:rPr>
              <a:t>  </a:t>
            </a:r>
            <a:endParaRPr lang="en-GB" sz="3000" dirty="0">
              <a:solidFill>
                <a:srgbClr val="333300"/>
              </a:solidFill>
            </a:endParaRP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2135188" y="5784851"/>
            <a:ext cx="756126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300" dirty="0"/>
              <a:t>AMR genes were  revealed only at 2 Black </a:t>
            </a:r>
            <a:r>
              <a:rPr lang="en-US" altLang="en-US" sz="2300" dirty="0" smtClean="0"/>
              <a:t>Sea </a:t>
            </a:r>
            <a:r>
              <a:rPr lang="en-US" altLang="en-US" sz="2300" dirty="0"/>
              <a:t>sites : Batumi Boulevard and </a:t>
            </a:r>
            <a:r>
              <a:rPr lang="en-US" altLang="en-US" sz="2300" dirty="0" err="1"/>
              <a:t>Chrokhi</a:t>
            </a:r>
            <a:r>
              <a:rPr lang="en-US" altLang="en-US" sz="2300" dirty="0"/>
              <a:t> estuary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300" dirty="0"/>
              <a:t>Higher content of AMR genes in winter  samples    </a:t>
            </a:r>
            <a:endParaRPr lang="en-GB" altLang="en-US" sz="2300" dirty="0"/>
          </a:p>
        </p:txBody>
      </p:sp>
    </p:spTree>
    <p:extLst>
      <p:ext uri="{BB962C8B-B14F-4D97-AF65-F5344CB8AC3E}">
        <p14:creationId xmlns:p14="http://schemas.microsoft.com/office/powerpoint/2010/main" val="17207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258247"/>
            <a:ext cx="10515600" cy="91579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MENVIPRO  goals and objectives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61" y="1174044"/>
            <a:ext cx="10358472" cy="538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dirty="0" smtClean="0"/>
              <a:t> Overall objective : to </a:t>
            </a:r>
            <a:r>
              <a:rPr lang="en-US" sz="3000" b="1" dirty="0" smtClean="0"/>
              <a:t>significantly improve the quality </a:t>
            </a:r>
            <a:r>
              <a:rPr lang="en-US" sz="3000" dirty="0" smtClean="0"/>
              <a:t>of post-graduate studies in the field of </a:t>
            </a:r>
            <a:r>
              <a:rPr lang="en-US" sz="3000" b="1" dirty="0" smtClean="0"/>
              <a:t>Environment Protection </a:t>
            </a:r>
            <a:r>
              <a:rPr lang="en-US" sz="3000" dirty="0" smtClean="0"/>
              <a:t>in Armenia and Georgia</a:t>
            </a:r>
          </a:p>
          <a:p>
            <a:r>
              <a:rPr lang="en-US" sz="3000" dirty="0" smtClean="0"/>
              <a:t>  Utilizing best practice in Europe and in the Partner countries in the field of MSc studies in Environment Protection ( WP1)</a:t>
            </a:r>
            <a:endParaRPr lang="en-US" sz="3000" dirty="0"/>
          </a:p>
          <a:p>
            <a:pPr marL="0" indent="0">
              <a:buNone/>
            </a:pPr>
            <a:r>
              <a:rPr lang="en-US" sz="3000" dirty="0" smtClean="0"/>
              <a:t>  – visits to  the </a:t>
            </a:r>
            <a:r>
              <a:rPr lang="en-GB" sz="3000" dirty="0" smtClean="0"/>
              <a:t>UNITUS, </a:t>
            </a:r>
            <a:r>
              <a:rPr lang="en-GB" sz="3000" dirty="0" err="1" smtClean="0"/>
              <a:t>Ulisbon</a:t>
            </a:r>
            <a:r>
              <a:rPr lang="en-GB" sz="3000" dirty="0" smtClean="0"/>
              <a:t>, </a:t>
            </a:r>
            <a:r>
              <a:rPr lang="en-GB" sz="3000" dirty="0" err="1" smtClean="0"/>
              <a:t>UHalle</a:t>
            </a:r>
            <a:r>
              <a:rPr lang="en-GB" sz="3000" dirty="0" smtClean="0"/>
              <a:t> (spring-summer 2019)</a:t>
            </a:r>
            <a:endParaRPr lang="en-US" sz="3000" dirty="0" smtClean="0"/>
          </a:p>
          <a:p>
            <a:r>
              <a:rPr lang="en-US" sz="3000" dirty="0" smtClean="0"/>
              <a:t>  Developing/improving curricula for  MSc courses including preparation for   evaluation and accreditation ( WP2)</a:t>
            </a:r>
          </a:p>
          <a:p>
            <a:r>
              <a:rPr lang="en-US" sz="3000" dirty="0" smtClean="0"/>
              <a:t>   Preparation  Updating teaching/learning infrastructure  ( WP3)</a:t>
            </a:r>
          </a:p>
          <a:p>
            <a:pPr marL="361950" indent="-361950"/>
            <a:r>
              <a:rPr lang="en-US" sz="3000" dirty="0" smtClean="0"/>
              <a:t> Disseminating the results to entire HE systems in Armenia and   Georgia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03281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227013"/>
            <a:ext cx="1154582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</a:rPr>
              <a:t> </a:t>
            </a:r>
            <a:r>
              <a:rPr lang="en-US" sz="3600" dirty="0" smtClean="0">
                <a:latin typeface="Arial" charset="0"/>
              </a:rPr>
              <a:t>  THANK YOU!</a:t>
            </a:r>
          </a:p>
          <a:p>
            <a:pPr eaLnBrk="1" hangingPunct="1">
              <a:defRPr/>
            </a:pPr>
            <a:endParaRPr lang="en-US" sz="36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Acknowledgement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28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Dr. </a:t>
            </a:r>
            <a:r>
              <a:rPr lang="en-US" sz="2800" dirty="0" err="1">
                <a:latin typeface="Arial" charset="0"/>
              </a:rPr>
              <a:t>Ekaterine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Jaiani</a:t>
            </a:r>
            <a:endParaRPr lang="en-US" sz="30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3000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sz="3000" dirty="0" err="1" smtClean="0">
                <a:solidFill>
                  <a:srgbClr val="002060"/>
                </a:solidFill>
                <a:latin typeface="Arial" charset="0"/>
              </a:rPr>
              <a:t>Eliava</a:t>
            </a:r>
            <a:r>
              <a:rPr lang="en-US" sz="3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" charset="0"/>
              </a:rPr>
              <a:t>Institute of Bacteriophages</a:t>
            </a:r>
          </a:p>
          <a:p>
            <a:pPr eaLnBrk="1" hangingPunct="1">
              <a:defRPr/>
            </a:pPr>
            <a:endParaRPr lang="en-US" sz="28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 charset="0"/>
              </a:rPr>
              <a:t>Collaborators :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 charset="0"/>
              </a:rPr>
              <a:t>University </a:t>
            </a:r>
            <a:r>
              <a:rPr lang="en-US" sz="2800" dirty="0">
                <a:latin typeface="Arial" charset="0"/>
              </a:rPr>
              <a:t>of Maryland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Michigan State University 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  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   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</a:rPr>
              <a:t>  </a:t>
            </a:r>
          </a:p>
        </p:txBody>
      </p:sp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71" y="2542859"/>
            <a:ext cx="15303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2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23" y="0"/>
            <a:ext cx="10515600" cy="76166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WP2</a:t>
            </a:r>
            <a:r>
              <a:rPr lang="en-GB" sz="3600" dirty="0" smtClean="0">
                <a:solidFill>
                  <a:srgbClr val="002060"/>
                </a:solidFill>
              </a:rPr>
              <a:t> -Curricula development  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3600" dirty="0" smtClean="0"/>
              <a:t>planned for 08.2019-08.2020)</a:t>
            </a:r>
            <a:br>
              <a:rPr lang="en-US" sz="3600" dirty="0" smtClean="0"/>
            </a:br>
            <a:r>
              <a:rPr lang="en-US" sz="3600" dirty="0" smtClean="0"/>
              <a:t>   </a:t>
            </a:r>
            <a:br>
              <a:rPr lang="en-US" sz="3600" dirty="0" smtClean="0"/>
            </a:b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78" y="694266"/>
            <a:ext cx="11161889" cy="605047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900" dirty="0" smtClean="0"/>
              <a:t>  </a:t>
            </a:r>
            <a:r>
              <a:rPr lang="en-US" sz="3200" dirty="0" smtClean="0"/>
              <a:t>Fourteen (14) Master Courses should  be created ( or updated) within the frames of  MENVIPRO project  </a:t>
            </a:r>
          </a:p>
          <a:p>
            <a:pPr marL="0" indent="0">
              <a:buNone/>
            </a:pPr>
            <a:r>
              <a:rPr lang="en-US" sz="3200" dirty="0" smtClean="0"/>
              <a:t>   Where we can join development of MSc courses: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</a:rPr>
              <a:t>Water quality management ( including aquatic microbiology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</a:rPr>
              <a:t>   </a:t>
            </a:r>
            <a:r>
              <a:rPr lang="en-US" sz="3200" b="1" dirty="0" smtClean="0">
                <a:solidFill>
                  <a:srgbClr val="002060"/>
                </a:solidFill>
              </a:rPr>
              <a:t>Food safety and security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3200" dirty="0" smtClean="0"/>
              <a:t>Suggested course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3200" b="1" dirty="0" smtClean="0">
                <a:solidFill>
                  <a:srgbClr val="002060"/>
                </a:solidFill>
              </a:rPr>
              <a:t>Environmental microbiology </a:t>
            </a:r>
          </a:p>
          <a:p>
            <a:pPr marL="0" indent="0">
              <a:buNone/>
            </a:pPr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 Possibility to be partly involved in the courses : </a:t>
            </a:r>
          </a:p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- Ecological risk assessment;  -  Environmental toxicology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   Developed courses will  fit </a:t>
            </a:r>
            <a:endParaRPr lang="en-GB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  National educational standards (accreditation)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 European best practice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- Research-based   modern learning technologies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Recommendations for MSc Curricula design produced by MENVIPRO  EU partners </a:t>
            </a:r>
            <a:endParaRPr lang="en-GB" sz="3200" dirty="0" smtClean="0"/>
          </a:p>
          <a:p>
            <a:pPr>
              <a:buFontTx/>
              <a:buChar char="-"/>
            </a:pPr>
            <a:endParaRPr lang="en-US" sz="3200" dirty="0" smtClean="0"/>
          </a:p>
          <a:p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6376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98" y="222885"/>
            <a:ext cx="118257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Microbiology MSc curriculum 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microbiology: study of microbial processes in the environment, microbial communities and microbial interactions. Includes water, air and soil microbiology, microbial ecology</a:t>
            </a:r>
            <a:r>
              <a:rPr lang="en-US" sz="2200" b="1" i="1" dirty="0" smtClean="0"/>
              <a:t>.  </a:t>
            </a:r>
            <a:r>
              <a:rPr lang="en-US" sz="2600" b="1" i="1" dirty="0" smtClean="0"/>
              <a:t/>
            </a:r>
            <a:br>
              <a:rPr lang="en-US" sz="2600" b="1" i="1" dirty="0" smtClean="0"/>
            </a:br>
            <a:endParaRPr lang="en-GB" sz="2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94" y="2327881"/>
            <a:ext cx="11830755" cy="4868686"/>
          </a:xfrm>
        </p:spPr>
        <p:txBody>
          <a:bodyPr>
            <a:noAutofit/>
          </a:bodyPr>
          <a:lstStyle/>
          <a:p>
            <a:r>
              <a:rPr lang="en-US" sz="2400" dirty="0" smtClean="0"/>
              <a:t>Microbial </a:t>
            </a:r>
            <a:r>
              <a:rPr lang="en-US" sz="2400" dirty="0"/>
              <a:t>communities: structure </a:t>
            </a:r>
            <a:r>
              <a:rPr lang="en-US" sz="2400" dirty="0" smtClean="0"/>
              <a:t>, </a:t>
            </a:r>
            <a:r>
              <a:rPr lang="en-US" sz="2400" dirty="0"/>
              <a:t>function relationships and communal </a:t>
            </a:r>
            <a:r>
              <a:rPr lang="en-US" sz="2400" dirty="0" smtClean="0"/>
              <a:t>behavior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icrobial </a:t>
            </a:r>
            <a:r>
              <a:rPr lang="en-US" sz="2400" dirty="0"/>
              <a:t>interactions and interactions with plants, animals and abiotic </a:t>
            </a:r>
            <a:r>
              <a:rPr lang="en-US" sz="2400" dirty="0" smtClean="0"/>
              <a:t>factors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athogen </a:t>
            </a:r>
            <a:r>
              <a:rPr lang="en-US" sz="2400" dirty="0"/>
              <a:t>ecology and environmental </a:t>
            </a:r>
            <a:r>
              <a:rPr lang="en-US" sz="2400" dirty="0" smtClean="0"/>
              <a:t>epidemiology; Population biology and clonal structure of pathogenic microbes </a:t>
            </a:r>
          </a:p>
          <a:p>
            <a:r>
              <a:rPr lang="en-US" sz="2400" dirty="0" smtClean="0"/>
              <a:t>Comparative genomics of microbial community: functional </a:t>
            </a:r>
            <a:r>
              <a:rPr lang="en-US" sz="2400" dirty="0"/>
              <a:t>genomics, </a:t>
            </a:r>
            <a:r>
              <a:rPr lang="en-US" sz="2400" dirty="0" smtClean="0"/>
              <a:t>environmental </a:t>
            </a:r>
            <a:r>
              <a:rPr lang="en-US" sz="2400" dirty="0" err="1" smtClean="0"/>
              <a:t>metagenomics</a:t>
            </a:r>
            <a:r>
              <a:rPr lang="en-US" sz="2400" dirty="0"/>
              <a:t>, </a:t>
            </a:r>
            <a:r>
              <a:rPr lang="en-US" sz="2400" dirty="0" smtClean="0"/>
              <a:t>bioinformatics analysis </a:t>
            </a:r>
          </a:p>
          <a:p>
            <a:r>
              <a:rPr lang="en-US" sz="2400" dirty="0" smtClean="0"/>
              <a:t>Role of </a:t>
            </a:r>
            <a:r>
              <a:rPr lang="en-US" sz="2400" dirty="0" err="1" smtClean="0"/>
              <a:t>microrganisms</a:t>
            </a:r>
            <a:r>
              <a:rPr lang="en-US" sz="2400" dirty="0" smtClean="0"/>
              <a:t> in element </a:t>
            </a:r>
            <a:r>
              <a:rPr lang="en-US" sz="2400" dirty="0"/>
              <a:t>cycles and biogeochemical </a:t>
            </a:r>
            <a:r>
              <a:rPr lang="en-US" sz="2400" dirty="0" smtClean="0"/>
              <a:t>processes; Microbe- influenced global changes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hysiological, metabolic and structural diversity  of microbes; Responses to environmental signals and stress </a:t>
            </a:r>
          </a:p>
          <a:p>
            <a:r>
              <a:rPr lang="en-US" sz="2400" dirty="0" smtClean="0"/>
              <a:t>Non-</a:t>
            </a:r>
            <a:r>
              <a:rPr lang="en-US" sz="2400" dirty="0" err="1" smtClean="0"/>
              <a:t>culturable</a:t>
            </a:r>
            <a:r>
              <a:rPr lang="en-US" sz="2400" dirty="0" smtClean="0"/>
              <a:t> microorganisms; VBNC state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427" y="1684249"/>
            <a:ext cx="53120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srgbClr val="002060"/>
                </a:solidFill>
              </a:rPr>
              <a:t>Tentative list of topics to be covered </a:t>
            </a:r>
            <a:endParaRPr lang="en-GB" sz="2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969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Microbiology MSc curriculum   ( cont’d )</a:t>
            </a:r>
            <a:b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</a:rPr>
              <a:t>Tentative list of topics to be covered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76" y="1422464"/>
            <a:ext cx="10515600" cy="5270944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 smtClean="0"/>
              <a:t>Aquatic and soil </a:t>
            </a:r>
            <a:r>
              <a:rPr lang="en-GB" sz="2600" dirty="0" err="1" smtClean="0"/>
              <a:t>microbiomes</a:t>
            </a:r>
            <a:r>
              <a:rPr lang="en-GB" sz="2600" dirty="0" smtClean="0"/>
              <a:t> and climate change</a:t>
            </a:r>
            <a:endParaRPr lang="en-US" sz="2600" dirty="0" smtClean="0"/>
          </a:p>
          <a:p>
            <a:r>
              <a:rPr lang="en-US" sz="2600" dirty="0" smtClean="0"/>
              <a:t>Microorganisms  and life in extreme and unusual little-explored habitats</a:t>
            </a:r>
          </a:p>
          <a:p>
            <a:r>
              <a:rPr lang="en-US" sz="2600" dirty="0" smtClean="0"/>
              <a:t>Air Pollution microbiology ;  Indoor and outdoor  survival  and spread; epidemiological aspects </a:t>
            </a:r>
          </a:p>
          <a:p>
            <a:r>
              <a:rPr lang="en-US" sz="2600" dirty="0" smtClean="0"/>
              <a:t>Growth and survival microbes on  surfaces, adhesion, biofilm biology</a:t>
            </a:r>
          </a:p>
          <a:p>
            <a:r>
              <a:rPr lang="en-US" sz="2600" dirty="0" smtClean="0"/>
              <a:t>Microbial Communities in Wastewater Treatment Plants</a:t>
            </a:r>
          </a:p>
          <a:p>
            <a:pPr marL="0" indent="0">
              <a:buNone/>
            </a:pPr>
            <a:r>
              <a:rPr lang="en-US" sz="2600" dirty="0" smtClean="0"/>
              <a:t>•  New technological developments in microbial ecology </a:t>
            </a:r>
          </a:p>
          <a:p>
            <a:r>
              <a:rPr lang="en-GB" sz="2600" dirty="0"/>
              <a:t> </a:t>
            </a:r>
            <a:r>
              <a:rPr lang="en-GB" sz="2600" dirty="0" smtClean="0"/>
              <a:t>Microbial </a:t>
            </a:r>
            <a:r>
              <a:rPr lang="en-GB" sz="2600" dirty="0"/>
              <a:t>risk assessment</a:t>
            </a:r>
            <a:r>
              <a:rPr lang="en-GB" sz="2600" dirty="0" smtClean="0"/>
              <a:t>,</a:t>
            </a:r>
            <a:r>
              <a:rPr lang="en-GB" sz="2600" dirty="0"/>
              <a:t> and microbial source </a:t>
            </a:r>
            <a:r>
              <a:rPr lang="en-GB" sz="2600" dirty="0" smtClean="0"/>
              <a:t>tracking</a:t>
            </a: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Phage-based monitoring and tracing in water environment; </a:t>
            </a:r>
            <a:r>
              <a:rPr lang="en-US" sz="2600" dirty="0" err="1" smtClean="0"/>
              <a:t>sanation</a:t>
            </a:r>
            <a:r>
              <a:rPr lang="en-US" sz="2600" dirty="0" smtClean="0"/>
              <a:t> of water reservoirs;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Water treatment technologies:  artificial wetlands;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Soil Microbial consortiums: application  for the soil remediation</a:t>
            </a:r>
          </a:p>
          <a:p>
            <a:endParaRPr lang="en-GB" sz="25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500" dirty="0" smtClean="0"/>
              <a:t>  4 weeks field practice, MSc thesis preparation  - 4 months ( 1 semester)</a:t>
            </a:r>
          </a:p>
        </p:txBody>
      </p:sp>
    </p:spTree>
    <p:extLst>
      <p:ext uri="{BB962C8B-B14F-4D97-AF65-F5344CB8AC3E}">
        <p14:creationId xmlns:p14="http://schemas.microsoft.com/office/powerpoint/2010/main" val="17534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92" y="133477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safety &amp; Security  management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/>
              <a:t>A wide spectrum of food safety and quality management issues </a:t>
            </a:r>
            <a:r>
              <a:rPr lang="en-US" sz="2400" i="1" dirty="0" smtClean="0"/>
              <a:t>to be  </a:t>
            </a:r>
            <a:r>
              <a:rPr lang="en-US" sz="2400" i="1" dirty="0"/>
              <a:t>addressed </a:t>
            </a:r>
            <a:r>
              <a:rPr lang="en-US" sz="2400" i="1" dirty="0" smtClean="0"/>
              <a:t>fitting  the “ </a:t>
            </a:r>
            <a:r>
              <a:rPr lang="en-US" sz="2400" i="1" dirty="0"/>
              <a:t>farm to </a:t>
            </a:r>
            <a:r>
              <a:rPr lang="en-US" sz="2400" i="1" dirty="0" smtClean="0"/>
              <a:t>fork”  </a:t>
            </a:r>
            <a:r>
              <a:rPr lang="en-US" sz="2400" i="1" dirty="0"/>
              <a:t>approach</a:t>
            </a:r>
            <a:r>
              <a:rPr lang="en-US" sz="2700" dirty="0"/>
              <a:t>.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" y="1459040"/>
            <a:ext cx="11756136" cy="556355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800" dirty="0" smtClean="0">
                <a:solidFill>
                  <a:srgbClr val="002060"/>
                </a:solidFill>
              </a:rPr>
              <a:t>   </a:t>
            </a:r>
            <a:r>
              <a:rPr lang="en-US" sz="10400" dirty="0" smtClean="0">
                <a:solidFill>
                  <a:srgbClr val="002060"/>
                </a:solidFill>
              </a:rPr>
              <a:t>Indicative list of main subjects ( based on several EU curricula) </a:t>
            </a:r>
          </a:p>
          <a:p>
            <a:r>
              <a:rPr lang="en-US" sz="8800" dirty="0" smtClean="0"/>
              <a:t>Basics of Nutritional Sciences;</a:t>
            </a:r>
          </a:p>
          <a:p>
            <a:r>
              <a:rPr lang="en-US" sz="8800" dirty="0" smtClean="0"/>
              <a:t>Food industry management ,  economic, financial and safety aspects; </a:t>
            </a:r>
          </a:p>
          <a:p>
            <a:r>
              <a:rPr lang="en-US" sz="8800" dirty="0" smtClean="0"/>
              <a:t>Regulation of Food Production, Quality and Safety; Risk analysis ;</a:t>
            </a:r>
          </a:p>
          <a:p>
            <a:r>
              <a:rPr lang="en-US" sz="8800" dirty="0" smtClean="0"/>
              <a:t>Quality and Safety in Food Technologies (HACCP practice); </a:t>
            </a:r>
          </a:p>
          <a:p>
            <a:r>
              <a:rPr lang="en-US" sz="8800" dirty="0" smtClean="0"/>
              <a:t>Quality Management Systems in the Food Chain, Traceability in the Food Chain</a:t>
            </a:r>
          </a:p>
          <a:p>
            <a:r>
              <a:rPr lang="en-US" sz="8800" dirty="0" smtClean="0"/>
              <a:t>Radiology in food industry</a:t>
            </a:r>
          </a:p>
          <a:p>
            <a:r>
              <a:rPr lang="en-US" sz="8800" dirty="0" smtClean="0"/>
              <a:t>Food Microbiology; Essential Molecular Cell Biology, Microbiological Aspects of Food Quality and Safety; </a:t>
            </a:r>
          </a:p>
          <a:p>
            <a:r>
              <a:rPr lang="en-US" sz="8800" dirty="0" smtClean="0"/>
              <a:t>Food inspection and testing services, national  and international control systems; Legislation </a:t>
            </a:r>
            <a:r>
              <a:rPr lang="en-US" sz="8800" dirty="0"/>
              <a:t>and private standards; </a:t>
            </a:r>
            <a:endParaRPr lang="en-US" sz="8800" dirty="0" smtClean="0"/>
          </a:p>
          <a:p>
            <a:r>
              <a:rPr lang="en-US" sz="8800" dirty="0" smtClean="0"/>
              <a:t>Food Toxicology , Spectroscopy and Analytical Methods</a:t>
            </a:r>
          </a:p>
          <a:p>
            <a:r>
              <a:rPr lang="en-US" sz="8800" dirty="0" smtClean="0"/>
              <a:t>Antibiotics in food production </a:t>
            </a:r>
          </a:p>
          <a:p>
            <a:r>
              <a:rPr lang="en-US" sz="8800" dirty="0" smtClean="0"/>
              <a:t>Alternative  biological approach  for prevention microbial contamination and spoilage </a:t>
            </a:r>
            <a:endParaRPr lang="en-US" sz="65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7200" dirty="0" smtClean="0"/>
              <a:t>4 weeks field practice, MSc thesis preparation  (4 months – 1 semester);     Food Safety  and Quality Management (60 credits) Research Methods (15 credits); Research Project /MSc thesis  (60 credits)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3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61" y="0"/>
            <a:ext cx="11583390" cy="77671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WP3 Innovative learning/teaching/research environments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l="25016" t="14384" r="21994" b="17009"/>
          <a:stretch/>
        </p:blipFill>
        <p:spPr>
          <a:xfrm>
            <a:off x="7823199" y="1162060"/>
            <a:ext cx="4164941" cy="29363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7560" y="733236"/>
            <a:ext cx="7495639" cy="5989297"/>
          </a:xfrm>
        </p:spPr>
        <p:txBody>
          <a:bodyPr>
            <a:noAutofit/>
          </a:bodyPr>
          <a:lstStyle/>
          <a:p>
            <a:r>
              <a:rPr lang="en-US" sz="2400" dirty="0" smtClean="0"/>
              <a:t>To establish practice and capacities to develop and deliver MSc curricula in Environment Protection using practice-oriented and technology/research driven approach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Improved infrastructure  </a:t>
            </a:r>
            <a:r>
              <a:rPr lang="en-US" sz="2400" dirty="0" smtClean="0"/>
              <a:t>for practice- and </a:t>
            </a:r>
            <a:r>
              <a:rPr lang="en-US" sz="2400" dirty="0" smtClean="0">
                <a:solidFill>
                  <a:srgbClr val="002060"/>
                </a:solidFill>
              </a:rPr>
              <a:t>research oriented curricula</a:t>
            </a:r>
          </a:p>
          <a:p>
            <a:pPr marL="0" indent="0">
              <a:buNone/>
            </a:pPr>
            <a:r>
              <a:rPr lang="en-US" sz="2600" b="1" i="1" dirty="0" smtClean="0"/>
              <a:t>What we need </a:t>
            </a:r>
            <a:r>
              <a:rPr lang="en-US" sz="2600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Improve the infrastructure  and technical capabilities             </a:t>
            </a:r>
          </a:p>
          <a:p>
            <a:pPr marL="0" indent="0">
              <a:buNone/>
            </a:pP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823200" y="4368896"/>
            <a:ext cx="41649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New space ( up to 600 </a:t>
            </a:r>
            <a:r>
              <a:rPr lang="en-US" sz="2200" dirty="0" err="1" smtClean="0">
                <a:solidFill>
                  <a:srgbClr val="002060"/>
                </a:solidFill>
              </a:rPr>
              <a:t>Sq.m</a:t>
            </a:r>
            <a:r>
              <a:rPr lang="en-US" sz="2200" dirty="0" smtClean="0">
                <a:solidFill>
                  <a:srgbClr val="002060"/>
                </a:solidFill>
              </a:rPr>
              <a:t>)  has been allocated   for  the UG biology and chemistry labs  in the Campus of the </a:t>
            </a:r>
            <a:r>
              <a:rPr lang="en-US" sz="2200" dirty="0" err="1" smtClean="0">
                <a:solidFill>
                  <a:srgbClr val="002060"/>
                </a:solidFill>
              </a:rPr>
              <a:t>Eliava</a:t>
            </a:r>
            <a:r>
              <a:rPr lang="en-US" sz="2200" dirty="0" smtClean="0">
                <a:solidFill>
                  <a:srgbClr val="002060"/>
                </a:solidFill>
              </a:rPr>
              <a:t> Institute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Currently under  reconstruction  according to the modern requirements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08" y="3860692"/>
            <a:ext cx="3441899" cy="25814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6522104"/>
            <a:ext cx="782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Microbiology/biochemistry lab  at the UG, 1</a:t>
            </a:r>
            <a:r>
              <a:rPr lang="en-US" baseline="30000" dirty="0" smtClean="0"/>
              <a:t>st</a:t>
            </a:r>
            <a:r>
              <a:rPr lang="en-US" dirty="0" smtClean="0"/>
              <a:t> building ( school of health sciences)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1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84" y="184666"/>
            <a:ext cx="10675021" cy="902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002" y="1619906"/>
            <a:ext cx="1007749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 Close collaboration with  local or regional  research institutions  through:</a:t>
            </a:r>
          </a:p>
          <a:p>
            <a:r>
              <a:rPr lang="en-US" sz="2800" dirty="0" smtClean="0"/>
              <a:t> -  Signing MOU’s with leading institutions</a:t>
            </a:r>
          </a:p>
          <a:p>
            <a:r>
              <a:rPr lang="en-US" sz="2800" dirty="0" smtClean="0"/>
              <a:t> -  Hiring teaching staff/lecturers from  research labs</a:t>
            </a:r>
          </a:p>
          <a:p>
            <a:pPr marL="85725" indent="-85725"/>
            <a:r>
              <a:rPr lang="en-US" sz="2800" dirty="0" smtClean="0"/>
              <a:t> - </a:t>
            </a:r>
            <a:r>
              <a:rPr lang="en-GB" sz="2800" dirty="0" smtClean="0"/>
              <a:t> Prepare and implement  </a:t>
            </a:r>
            <a:r>
              <a:rPr lang="en-US" sz="2800" dirty="0" smtClean="0"/>
              <a:t>joint research and educational projects </a:t>
            </a:r>
          </a:p>
          <a:p>
            <a:pPr>
              <a:buFontTx/>
              <a:buChar char="-"/>
            </a:pPr>
            <a:r>
              <a:rPr lang="en-US" sz="2800" dirty="0" smtClean="0"/>
              <a:t>   Organize  thematic workshops /trainings</a:t>
            </a:r>
          </a:p>
          <a:p>
            <a:pPr marL="354013" indent="-354013">
              <a:buFontTx/>
              <a:buChar char="-"/>
            </a:pPr>
            <a:r>
              <a:rPr lang="en-US" sz="2800" dirty="0" smtClean="0"/>
              <a:t>Use technical capabilities ( e.g. high technology equipment) of other labs  </a:t>
            </a:r>
          </a:p>
          <a:p>
            <a:endParaRPr lang="en-US" altLang="en-US" sz="2800" dirty="0" smtClean="0">
              <a:solidFill>
                <a:srgbClr val="002060"/>
              </a:solidFill>
              <a:latin typeface="Calibri Light" panose="020F030202020403020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altLang="en-US" sz="2800" dirty="0" smtClean="0">
                <a:solidFill>
                  <a:srgbClr val="002060"/>
                </a:solidFill>
                <a:latin typeface="Calibri Light" panose="020F0302020204030204"/>
              </a:rPr>
              <a:t> G</a:t>
            </a:r>
            <a:r>
              <a:rPr lang="en-US" altLang="en-US" sz="2800" dirty="0">
                <a:solidFill>
                  <a:srgbClr val="002060"/>
                </a:solidFill>
                <a:latin typeface="Calibri Light" panose="020F0302020204030204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Calibri Light" panose="020F0302020204030204"/>
              </a:rPr>
              <a:t>Eliava</a:t>
            </a:r>
            <a:r>
              <a:rPr lang="en-US" altLang="en-US" sz="2800" dirty="0">
                <a:solidFill>
                  <a:srgbClr val="002060"/>
                </a:solidFill>
                <a:latin typeface="Calibri Light" panose="020F0302020204030204"/>
              </a:rPr>
              <a:t> Institute  of Bacteriophages, </a:t>
            </a:r>
            <a:r>
              <a:rPr lang="en-US" altLang="en-US" sz="2800" dirty="0" smtClean="0">
                <a:solidFill>
                  <a:srgbClr val="002060"/>
                </a:solidFill>
                <a:latin typeface="Calibri Light" panose="020F0302020204030204"/>
              </a:rPr>
              <a:t>Microbiology </a:t>
            </a:r>
            <a:r>
              <a:rPr lang="en-US" altLang="en-US" sz="2800" dirty="0">
                <a:solidFill>
                  <a:srgbClr val="002060"/>
                </a:solidFill>
                <a:latin typeface="Calibri Light" panose="020F0302020204030204"/>
              </a:rPr>
              <a:t>and Virology:  Potential partner in </a:t>
            </a:r>
            <a:r>
              <a:rPr lang="en-US" altLang="en-US" sz="2800" dirty="0" smtClean="0">
                <a:solidFill>
                  <a:srgbClr val="002060"/>
                </a:solidFill>
                <a:latin typeface="Calibri Light" panose="020F0302020204030204"/>
              </a:rPr>
              <a:t>developing and delivery of  the planned </a:t>
            </a:r>
            <a:r>
              <a:rPr lang="en-US" altLang="en-US" sz="2800" dirty="0">
                <a:solidFill>
                  <a:srgbClr val="002060"/>
                </a:solidFill>
                <a:latin typeface="Calibri Light" panose="020F0302020204030204"/>
              </a:rPr>
              <a:t>MSc courses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38784" y="1086952"/>
            <a:ext cx="2529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What we need </a:t>
            </a:r>
            <a:r>
              <a:rPr lang="en-US" sz="2800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222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2391</Words>
  <Application>Microsoft Office PowerPoint</Application>
  <PresentationFormat>Widescreen</PresentationFormat>
  <Paragraphs>355</Paragraphs>
  <Slides>30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 Unicode MS</vt:lpstr>
      <vt:lpstr>Arial</vt:lpstr>
      <vt:lpstr>Bernard MT Condensed</vt:lpstr>
      <vt:lpstr>Bookman Old Style</vt:lpstr>
      <vt:lpstr>Calibri</vt:lpstr>
      <vt:lpstr>Calibri Light</vt:lpstr>
      <vt:lpstr>Courier New</vt:lpstr>
      <vt:lpstr>Haettenschweiler</vt:lpstr>
      <vt:lpstr>Times New Roman</vt:lpstr>
      <vt:lpstr>Wingdings</vt:lpstr>
      <vt:lpstr>Office Theme</vt:lpstr>
      <vt:lpstr>Microsoft Excel Chart</vt:lpstr>
      <vt:lpstr>Opportunities for Development of Master Course Curricula and Related Research Activities  in  Environmental Microbiology &amp; Food Safety at the University of Georgia      Marina Tediashvili, PhD    MENVIPRO project  Erasmus Plus Program    University of Georgia,                                                                                         Tbilisi, October 8, 2019</vt:lpstr>
      <vt:lpstr>Who we are and what we do?</vt:lpstr>
      <vt:lpstr> MENVIPRO  goals and objectives </vt:lpstr>
      <vt:lpstr>  WP2 -Curricula development   (planned for 08.2019-08.2020)     </vt:lpstr>
      <vt:lpstr> Environmental Microbiology MSc curriculum  Environmental microbiology: study of microbial processes in the environment, microbial communities and microbial interactions. Includes water, air and soil microbiology, microbial ecology.   </vt:lpstr>
      <vt:lpstr>Environmental Microbiology MSc curriculum   ( cont’d )  Tentative list of topics to be covered</vt:lpstr>
      <vt:lpstr>Food safety &amp; Security  management A wide spectrum of food safety and quality management issues to be  addressed fitting  the “ farm to fork”  approach.</vt:lpstr>
      <vt:lpstr>WP3 Innovative learning/teaching/research environments</vt:lpstr>
      <vt:lpstr>PowerPoint Presentation</vt:lpstr>
      <vt:lpstr> G. Eliava Institute  of Bacteriophages,  Microbiology and Virology   </vt:lpstr>
      <vt:lpstr>      Eliava Institute &amp; Eliava consortium        </vt:lpstr>
      <vt:lpstr>Main fields activity  of the Eliava Institute </vt:lpstr>
      <vt:lpstr>Bacteriophages  in relation to the                                                          “One World - One Health “concept   </vt:lpstr>
      <vt:lpstr>Applied aspects of phage ecology </vt:lpstr>
      <vt:lpstr>Research projects implemented on the topics of interest ( 2000-2019) </vt:lpstr>
      <vt:lpstr>Research projects implemented on the topics of interest (2000-2018)  Cont’d </vt:lpstr>
      <vt:lpstr>Main environmental problems in the Black Sea coastal zones</vt:lpstr>
      <vt:lpstr> Phage Tracing  in water environment: Studies in Batumi aquatoria </vt:lpstr>
      <vt:lpstr> Seasonal  monitoring  of microbial quality in Batumi aquatoria of the Black Sea  ( 2002-2005)  </vt:lpstr>
      <vt:lpstr>Studies  in the Black Sea Coastal Zone  of Georgia  </vt:lpstr>
      <vt:lpstr>Microbial indices of Water quality in the Black Sea coast of Georgia</vt:lpstr>
      <vt:lpstr> Human pathogenic vibrios in the Black Sea  coastal zone of Georgia  . </vt:lpstr>
      <vt:lpstr>PowerPoint Presentation</vt:lpstr>
      <vt:lpstr>Microbial communities in the Black Sea  ( Georgian coastal zone) -2015-2017 </vt:lpstr>
      <vt:lpstr>The Black Sea Microbial Diversity</vt:lpstr>
      <vt:lpstr>The Black Sea virome – Phage morphology</vt:lpstr>
      <vt:lpstr>The Black Sea viruses</vt:lpstr>
      <vt:lpstr>Phage community in the Black Sea coastal zone  Metagenomic analysis  </vt:lpstr>
      <vt:lpstr>Antibiotic resistance in the Black sea  Microbial community   Metagenomic analysis 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 Environmental microbiology &amp; Food Safety   at the University of Georgia   cool of Science and Technology</dc:title>
  <dc:creator>Windows User</dc:creator>
  <cp:lastModifiedBy>Windows User</cp:lastModifiedBy>
  <cp:revision>84</cp:revision>
  <cp:lastPrinted>2019-10-07T21:44:33Z</cp:lastPrinted>
  <dcterms:created xsi:type="dcterms:W3CDTF">2019-10-06T15:51:17Z</dcterms:created>
  <dcterms:modified xsi:type="dcterms:W3CDTF">2019-10-08T04:42:53Z</dcterms:modified>
</cp:coreProperties>
</file>